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3.xml" ContentType="application/vnd.openxmlformats-officedocument.presentationml.notesSlide+xml"/>
  <Override PartName="/ppt/tags/tag20.xml" ContentType="application/vnd.openxmlformats-officedocument.presentationml.tags+xml"/>
  <Override PartName="/ppt/notesSlides/notesSlide14.xml" ContentType="application/vnd.openxmlformats-officedocument.presentationml.notesSlide+xml"/>
  <Override PartName="/ppt/tags/tag21.xml" ContentType="application/vnd.openxmlformats-officedocument.presentationml.tags+xml"/>
  <Override PartName="/ppt/notesSlides/notesSlide1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6.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7.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9.xml" ContentType="application/vnd.openxmlformats-officedocument.presentationml.notesSlide+xml"/>
  <Override PartName="/ppt/tags/tag40.xml" ContentType="application/vnd.openxmlformats-officedocument.presentationml.tags+xml"/>
  <Override PartName="/ppt/notesSlides/notesSlide20.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1.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22.xml" ContentType="application/vnd.openxmlformats-officedocument.presentationml.notesSlide+xml"/>
  <Override PartName="/ppt/tags/tag65.xml" ContentType="application/vnd.openxmlformats-officedocument.presentationml.tags+xml"/>
  <Override PartName="/ppt/notesSlides/notesSlide23.xml" ContentType="application/vnd.openxmlformats-officedocument.presentationml.notesSlide+xml"/>
  <Override PartName="/ppt/tags/tag66.xml" ContentType="application/vnd.openxmlformats-officedocument.presentationml.tags+xml"/>
  <Override PartName="/ppt/notesSlides/notesSlide24.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5.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26.xml" ContentType="application/vnd.openxmlformats-officedocument.presentationml.notesSlide+xml"/>
  <Override PartName="/ppt/tags/tag81.xml" ContentType="application/vnd.openxmlformats-officedocument.presentationml.tags+xml"/>
  <Override PartName="/ppt/notesSlides/notesSlide27.xml" ContentType="application/vnd.openxmlformats-officedocument.presentationml.notesSlide+xml"/>
  <Override PartName="/ppt/tags/tag82.xml" ContentType="application/vnd.openxmlformats-officedocument.presentationml.tags+xml"/>
  <Override PartName="/ppt/notesSlides/notesSlide28.xml" ContentType="application/vnd.openxmlformats-officedocument.presentationml.notesSlide+xml"/>
  <Override PartName="/ppt/tags/tag83.xml" ContentType="application/vnd.openxmlformats-officedocument.presentationml.tags+xml"/>
  <Override PartName="/ppt/notesSlides/notesSlide29.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30.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31.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32.xml" ContentType="application/vnd.openxmlformats-officedocument.presentationml.notesSlide+xml"/>
  <Override PartName="/ppt/tags/tag107.xml" ContentType="application/vnd.openxmlformats-officedocument.presentationml.tags+xml"/>
  <Override PartName="/ppt/notesSlides/notesSlide33.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34.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35.xml" ContentType="application/vnd.openxmlformats-officedocument.presentationml.notesSlide+xml"/>
  <Override PartName="/ppt/tags/tag121.xml" ContentType="application/vnd.openxmlformats-officedocument.presentationml.tags+xml"/>
  <Override PartName="/ppt/notesSlides/notesSlide36.xml" ContentType="application/vnd.openxmlformats-officedocument.presentationml.notesSlide+xml"/>
  <Override PartName="/ppt/tags/tag122.xml" ContentType="application/vnd.openxmlformats-officedocument.presentationml.tags+xml"/>
  <Override PartName="/ppt/notesSlides/notesSlide37.xml" ContentType="application/vnd.openxmlformats-officedocument.presentationml.notesSlide+xml"/>
  <Override PartName="/ppt/tags/tag123.xml" ContentType="application/vnd.openxmlformats-officedocument.presentationml.tags+xml"/>
  <Override PartName="/ppt/notesSlides/notesSlide38.xml" ContentType="application/vnd.openxmlformats-officedocument.presentationml.notesSlide+xml"/>
  <Override PartName="/ppt/tags/tag124.xml" ContentType="application/vnd.openxmlformats-officedocument.presentationml.tags+xml"/>
  <Override PartName="/ppt/notesSlides/notesSlide39.xml" ContentType="application/vnd.openxmlformats-officedocument.presentationml.notesSlide+xml"/>
  <Override PartName="/ppt/tags/tag125.xml" ContentType="application/vnd.openxmlformats-officedocument.presentationml.tags+xml"/>
  <Override PartName="/ppt/notesSlides/notesSlide40.xml" ContentType="application/vnd.openxmlformats-officedocument.presentationml.notesSlide+xml"/>
  <Override PartName="/ppt/tags/tag126.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46"/>
  </p:notesMasterIdLst>
  <p:sldIdLst>
    <p:sldId id="257" r:id="rId2"/>
    <p:sldId id="260" r:id="rId3"/>
    <p:sldId id="265" r:id="rId4"/>
    <p:sldId id="267" r:id="rId5"/>
    <p:sldId id="338" r:id="rId6"/>
    <p:sldId id="266" r:id="rId7"/>
    <p:sldId id="268" r:id="rId8"/>
    <p:sldId id="272" r:id="rId9"/>
    <p:sldId id="274" r:id="rId10"/>
    <p:sldId id="363" r:id="rId11"/>
    <p:sldId id="275" r:id="rId12"/>
    <p:sldId id="276" r:id="rId13"/>
    <p:sldId id="278" r:id="rId14"/>
    <p:sldId id="365" r:id="rId15"/>
    <p:sldId id="344" r:id="rId16"/>
    <p:sldId id="286" r:id="rId17"/>
    <p:sldId id="291" r:id="rId18"/>
    <p:sldId id="346" r:id="rId19"/>
    <p:sldId id="347" r:id="rId20"/>
    <p:sldId id="348" r:id="rId21"/>
    <p:sldId id="349" r:id="rId22"/>
    <p:sldId id="289" r:id="rId23"/>
    <p:sldId id="351" r:id="rId24"/>
    <p:sldId id="352" r:id="rId25"/>
    <p:sldId id="288" r:id="rId26"/>
    <p:sldId id="273" r:id="rId27"/>
    <p:sldId id="353" r:id="rId28"/>
    <p:sldId id="354" r:id="rId29"/>
    <p:sldId id="299" r:id="rId30"/>
    <p:sldId id="296" r:id="rId31"/>
    <p:sldId id="295" r:id="rId32"/>
    <p:sldId id="356" r:id="rId33"/>
    <p:sldId id="357" r:id="rId34"/>
    <p:sldId id="359" r:id="rId35"/>
    <p:sldId id="341" r:id="rId36"/>
    <p:sldId id="361" r:id="rId37"/>
    <p:sldId id="362" r:id="rId38"/>
    <p:sldId id="303" r:id="rId39"/>
    <p:sldId id="305" r:id="rId40"/>
    <p:sldId id="293" r:id="rId41"/>
    <p:sldId id="322" r:id="rId42"/>
    <p:sldId id="318" r:id="rId43"/>
    <p:sldId id="342" r:id="rId44"/>
    <p:sldId id="364"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2699"/>
    <a:srgbClr val="B40244"/>
    <a:srgbClr val="9193AB"/>
    <a:srgbClr val="2397D1"/>
    <a:srgbClr val="A5827A"/>
    <a:srgbClr val="33CCCC"/>
    <a:srgbClr val="77B8F3"/>
    <a:srgbClr val="F5AB86"/>
    <a:srgbClr val="747CDB"/>
    <a:srgbClr val="73CC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9" autoAdjust="0"/>
    <p:restoredTop sz="94660"/>
  </p:normalViewPr>
  <p:slideViewPr>
    <p:cSldViewPr snapToGrid="0">
      <p:cViewPr varScale="1">
        <p:scale>
          <a:sx n="101" d="100"/>
          <a:sy n="101" d="100"/>
        </p:scale>
        <p:origin x="708"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7064FC-1AB4-44F4-8699-D75A7CBF53CC}" type="doc">
      <dgm:prSet loTypeId="urn:microsoft.com/office/officeart/2011/layout/CircleProcess" loCatId="process" qsTypeId="urn:microsoft.com/office/officeart/2005/8/quickstyle/3d1" qsCatId="3D" csTypeId="urn:microsoft.com/office/officeart/2005/8/colors/colorful5" csCatId="colorful" phldr="1"/>
      <dgm:spPr/>
      <dgm:t>
        <a:bodyPr/>
        <a:lstStyle/>
        <a:p>
          <a:endParaRPr lang="en-IN"/>
        </a:p>
      </dgm:t>
    </dgm:pt>
    <dgm:pt modelId="{4F88BC27-A115-4558-A4FE-AEFD61CAC88F}">
      <dgm:prSet phldrT="[Text]"/>
      <dgm:spPr/>
      <dgm:t>
        <a:bodyPr/>
        <a:lstStyle/>
        <a:p>
          <a:r>
            <a:rPr lang="en-US" dirty="0"/>
            <a:t>250 million MF</a:t>
          </a:r>
          <a:endParaRPr lang="en-IN" dirty="0"/>
        </a:p>
      </dgm:t>
    </dgm:pt>
    <dgm:pt modelId="{B60024A0-6D68-4F68-AE0E-93BE1BB3D6EB}" type="parTrans" cxnId="{5753E47E-9B7B-4420-87D3-A2ABF513BCCA}">
      <dgm:prSet/>
      <dgm:spPr/>
      <dgm:t>
        <a:bodyPr/>
        <a:lstStyle/>
        <a:p>
          <a:endParaRPr lang="en-IN"/>
        </a:p>
      </dgm:t>
    </dgm:pt>
    <dgm:pt modelId="{03DE3042-D8E5-4964-8871-ECDDE0DE4CC9}" type="sibTrans" cxnId="{5753E47E-9B7B-4420-87D3-A2ABF513BCCA}">
      <dgm:prSet/>
      <dgm:spPr/>
      <dgm:t>
        <a:bodyPr/>
        <a:lstStyle/>
        <a:p>
          <a:endParaRPr lang="en-IN"/>
        </a:p>
      </dgm:t>
    </dgm:pt>
    <dgm:pt modelId="{F2C722E3-FFA1-4D5E-A035-7F4CE0A46912}">
      <dgm:prSet phldrT="[Text]"/>
      <dgm:spPr/>
      <dgm:t>
        <a:bodyPr/>
        <a:lstStyle/>
        <a:p>
          <a:r>
            <a:rPr lang="en-US" dirty="0"/>
            <a:t>50 billion </a:t>
          </a:r>
          <a:r>
            <a:rPr lang="en-US" dirty="0" err="1"/>
            <a:t>GrC</a:t>
          </a:r>
          <a:endParaRPr lang="en-IN" dirty="0"/>
        </a:p>
      </dgm:t>
    </dgm:pt>
    <dgm:pt modelId="{258ABF62-D838-4F4E-8160-A8374EC719CA}" type="parTrans" cxnId="{CF88CFB0-2AF0-4EBC-B43F-6DAD9CF38186}">
      <dgm:prSet/>
      <dgm:spPr/>
      <dgm:t>
        <a:bodyPr/>
        <a:lstStyle/>
        <a:p>
          <a:endParaRPr lang="en-IN"/>
        </a:p>
      </dgm:t>
    </dgm:pt>
    <dgm:pt modelId="{44F1439F-8C37-4331-B1D4-A90A69CBCC5D}" type="sibTrans" cxnId="{CF88CFB0-2AF0-4EBC-B43F-6DAD9CF38186}">
      <dgm:prSet/>
      <dgm:spPr/>
      <dgm:t>
        <a:bodyPr/>
        <a:lstStyle/>
        <a:p>
          <a:endParaRPr lang="en-IN"/>
        </a:p>
      </dgm:t>
    </dgm:pt>
    <dgm:pt modelId="{510AAE2C-D80C-4A54-B603-362067068CE8}">
      <dgm:prSet phldrT="[Text]"/>
      <dgm:spPr/>
      <dgm:t>
        <a:bodyPr/>
        <a:lstStyle/>
        <a:p>
          <a:r>
            <a:rPr lang="en-US" dirty="0"/>
            <a:t>15 million PC</a:t>
          </a:r>
        </a:p>
      </dgm:t>
    </dgm:pt>
    <dgm:pt modelId="{4333C039-DDE3-4806-BA51-DF936352D5DB}" type="parTrans" cxnId="{6DAE9C20-10C3-49C9-84D1-4238995CDEAE}">
      <dgm:prSet/>
      <dgm:spPr/>
      <dgm:t>
        <a:bodyPr/>
        <a:lstStyle/>
        <a:p>
          <a:endParaRPr lang="en-IN"/>
        </a:p>
      </dgm:t>
    </dgm:pt>
    <dgm:pt modelId="{E50072E9-8D8D-44E3-95A4-041F28494A13}" type="sibTrans" cxnId="{6DAE9C20-10C3-49C9-84D1-4238995CDEAE}">
      <dgm:prSet/>
      <dgm:spPr/>
      <dgm:t>
        <a:bodyPr/>
        <a:lstStyle/>
        <a:p>
          <a:endParaRPr lang="en-IN"/>
        </a:p>
      </dgm:t>
    </dgm:pt>
    <dgm:pt modelId="{E213B326-FA0B-4216-AC7F-D235AC666CA4}">
      <dgm:prSet/>
      <dgm:spPr/>
      <dgm:t>
        <a:bodyPr/>
        <a:lstStyle/>
        <a:p>
          <a:r>
            <a:rPr lang="en-US" dirty="0"/>
            <a:t>1 million DCN</a:t>
          </a:r>
          <a:endParaRPr lang="en-IN" dirty="0"/>
        </a:p>
      </dgm:t>
    </dgm:pt>
    <dgm:pt modelId="{53FE4616-92F8-4F82-AB98-CA91E6FA1804}" type="parTrans" cxnId="{7D8BC18A-3719-45F9-B21E-7373A817DC66}">
      <dgm:prSet/>
      <dgm:spPr/>
      <dgm:t>
        <a:bodyPr/>
        <a:lstStyle/>
        <a:p>
          <a:endParaRPr lang="en-IN"/>
        </a:p>
      </dgm:t>
    </dgm:pt>
    <dgm:pt modelId="{1AB6DBEF-BAC9-4022-BCC8-2F6CCFC0087B}" type="sibTrans" cxnId="{7D8BC18A-3719-45F9-B21E-7373A817DC66}">
      <dgm:prSet/>
      <dgm:spPr/>
      <dgm:t>
        <a:bodyPr/>
        <a:lstStyle/>
        <a:p>
          <a:endParaRPr lang="en-IN"/>
        </a:p>
      </dgm:t>
    </dgm:pt>
    <dgm:pt modelId="{E467CD3E-BEA7-472B-AE75-58576694B737}" type="pres">
      <dgm:prSet presAssocID="{557064FC-1AB4-44F4-8699-D75A7CBF53CC}" presName="Name0" presStyleCnt="0">
        <dgm:presLayoutVars>
          <dgm:chMax val="11"/>
          <dgm:chPref val="11"/>
          <dgm:dir/>
          <dgm:resizeHandles/>
        </dgm:presLayoutVars>
      </dgm:prSet>
      <dgm:spPr/>
    </dgm:pt>
    <dgm:pt modelId="{CBD83F5B-6F8E-4E7E-9F60-C4ECDD333572}" type="pres">
      <dgm:prSet presAssocID="{E213B326-FA0B-4216-AC7F-D235AC666CA4}" presName="Accent4" presStyleCnt="0"/>
      <dgm:spPr/>
    </dgm:pt>
    <dgm:pt modelId="{68A686E5-4924-43FD-B05B-65A6DCA82874}" type="pres">
      <dgm:prSet presAssocID="{E213B326-FA0B-4216-AC7F-D235AC666CA4}" presName="Accent" presStyleLbl="node1" presStyleIdx="0" presStyleCnt="4"/>
      <dgm:spPr/>
    </dgm:pt>
    <dgm:pt modelId="{FD1FD43C-3B33-4E07-AC64-870595AF7895}" type="pres">
      <dgm:prSet presAssocID="{E213B326-FA0B-4216-AC7F-D235AC666CA4}" presName="ParentBackground4" presStyleCnt="0"/>
      <dgm:spPr/>
    </dgm:pt>
    <dgm:pt modelId="{21870C7D-DCF7-464C-9D2B-EFF7D4655A92}" type="pres">
      <dgm:prSet presAssocID="{E213B326-FA0B-4216-AC7F-D235AC666CA4}" presName="ParentBackground" presStyleLbl="fgAcc1" presStyleIdx="0" presStyleCnt="4"/>
      <dgm:spPr/>
    </dgm:pt>
    <dgm:pt modelId="{6279DFD7-1DD8-4C8D-9803-888E258B446F}" type="pres">
      <dgm:prSet presAssocID="{E213B326-FA0B-4216-AC7F-D235AC666CA4}" presName="Parent4" presStyleLbl="revTx" presStyleIdx="0" presStyleCnt="0">
        <dgm:presLayoutVars>
          <dgm:chMax val="1"/>
          <dgm:chPref val="1"/>
          <dgm:bulletEnabled val="1"/>
        </dgm:presLayoutVars>
      </dgm:prSet>
      <dgm:spPr/>
    </dgm:pt>
    <dgm:pt modelId="{CB5A3504-D784-40DE-A343-5415F9F5B685}" type="pres">
      <dgm:prSet presAssocID="{510AAE2C-D80C-4A54-B603-362067068CE8}" presName="Accent3" presStyleCnt="0"/>
      <dgm:spPr/>
    </dgm:pt>
    <dgm:pt modelId="{14869FF0-03D2-43D7-9498-DA4C7B3669B1}" type="pres">
      <dgm:prSet presAssocID="{510AAE2C-D80C-4A54-B603-362067068CE8}" presName="Accent" presStyleLbl="node1" presStyleIdx="1" presStyleCnt="4"/>
      <dgm:spPr/>
    </dgm:pt>
    <dgm:pt modelId="{CE3D32E2-1992-4DC7-9978-AC4F2A22FC3D}" type="pres">
      <dgm:prSet presAssocID="{510AAE2C-D80C-4A54-B603-362067068CE8}" presName="ParentBackground3" presStyleCnt="0"/>
      <dgm:spPr/>
    </dgm:pt>
    <dgm:pt modelId="{B28ADDDC-A887-4684-963A-A9C94E3EFB3A}" type="pres">
      <dgm:prSet presAssocID="{510AAE2C-D80C-4A54-B603-362067068CE8}" presName="ParentBackground" presStyleLbl="fgAcc1" presStyleIdx="1" presStyleCnt="4"/>
      <dgm:spPr/>
    </dgm:pt>
    <dgm:pt modelId="{B6B3D154-B5BC-4929-AFA2-1BD283B469CE}" type="pres">
      <dgm:prSet presAssocID="{510AAE2C-D80C-4A54-B603-362067068CE8}" presName="Parent3" presStyleLbl="revTx" presStyleIdx="0" presStyleCnt="0">
        <dgm:presLayoutVars>
          <dgm:chMax val="1"/>
          <dgm:chPref val="1"/>
          <dgm:bulletEnabled val="1"/>
        </dgm:presLayoutVars>
      </dgm:prSet>
      <dgm:spPr/>
    </dgm:pt>
    <dgm:pt modelId="{A6D0C61F-2419-41BD-8510-AD8B7FAE644F}" type="pres">
      <dgm:prSet presAssocID="{F2C722E3-FFA1-4D5E-A035-7F4CE0A46912}" presName="Accent2" presStyleCnt="0"/>
      <dgm:spPr/>
    </dgm:pt>
    <dgm:pt modelId="{2A72A814-5B4A-40D9-9D34-F3F54A6E3BD8}" type="pres">
      <dgm:prSet presAssocID="{F2C722E3-FFA1-4D5E-A035-7F4CE0A46912}" presName="Accent" presStyleLbl="node1" presStyleIdx="2" presStyleCnt="4"/>
      <dgm:spPr/>
    </dgm:pt>
    <dgm:pt modelId="{2091CFF4-91B1-4A73-974D-62FBCD964A8C}" type="pres">
      <dgm:prSet presAssocID="{F2C722E3-FFA1-4D5E-A035-7F4CE0A46912}" presName="ParentBackground2" presStyleCnt="0"/>
      <dgm:spPr/>
    </dgm:pt>
    <dgm:pt modelId="{09EA2721-0F50-406A-89CE-468377C88382}" type="pres">
      <dgm:prSet presAssocID="{F2C722E3-FFA1-4D5E-A035-7F4CE0A46912}" presName="ParentBackground" presStyleLbl="fgAcc1" presStyleIdx="2" presStyleCnt="4"/>
      <dgm:spPr/>
    </dgm:pt>
    <dgm:pt modelId="{608A20E8-7316-48D0-816E-65FCEF7F13C7}" type="pres">
      <dgm:prSet presAssocID="{F2C722E3-FFA1-4D5E-A035-7F4CE0A46912}" presName="Parent2" presStyleLbl="revTx" presStyleIdx="0" presStyleCnt="0">
        <dgm:presLayoutVars>
          <dgm:chMax val="1"/>
          <dgm:chPref val="1"/>
          <dgm:bulletEnabled val="1"/>
        </dgm:presLayoutVars>
      </dgm:prSet>
      <dgm:spPr/>
    </dgm:pt>
    <dgm:pt modelId="{A96440AC-2438-4133-A486-854755ABC357}" type="pres">
      <dgm:prSet presAssocID="{4F88BC27-A115-4558-A4FE-AEFD61CAC88F}" presName="Accent1" presStyleCnt="0"/>
      <dgm:spPr/>
    </dgm:pt>
    <dgm:pt modelId="{5D0A8E5A-7766-4282-AB3B-A1ABD4C39A18}" type="pres">
      <dgm:prSet presAssocID="{4F88BC27-A115-4558-A4FE-AEFD61CAC88F}" presName="Accent" presStyleLbl="node1" presStyleIdx="3" presStyleCnt="4"/>
      <dgm:spPr/>
    </dgm:pt>
    <dgm:pt modelId="{C97C8F6D-6DEC-4E44-9B28-142F5CF078EF}" type="pres">
      <dgm:prSet presAssocID="{4F88BC27-A115-4558-A4FE-AEFD61CAC88F}" presName="ParentBackground1" presStyleCnt="0"/>
      <dgm:spPr/>
    </dgm:pt>
    <dgm:pt modelId="{1D85816A-3D76-4CB3-8B99-F751E2D8E765}" type="pres">
      <dgm:prSet presAssocID="{4F88BC27-A115-4558-A4FE-AEFD61CAC88F}" presName="ParentBackground" presStyleLbl="fgAcc1" presStyleIdx="3" presStyleCnt="4"/>
      <dgm:spPr/>
    </dgm:pt>
    <dgm:pt modelId="{AA949C93-1B26-43BC-9CEB-3013E5012AE6}" type="pres">
      <dgm:prSet presAssocID="{4F88BC27-A115-4558-A4FE-AEFD61CAC88F}" presName="Parent1" presStyleLbl="revTx" presStyleIdx="0" presStyleCnt="0">
        <dgm:presLayoutVars>
          <dgm:chMax val="1"/>
          <dgm:chPref val="1"/>
          <dgm:bulletEnabled val="1"/>
        </dgm:presLayoutVars>
      </dgm:prSet>
      <dgm:spPr/>
    </dgm:pt>
  </dgm:ptLst>
  <dgm:cxnLst>
    <dgm:cxn modelId="{AE3C9214-B96F-461B-8443-4C12107A7544}" type="presOf" srcId="{4F88BC27-A115-4558-A4FE-AEFD61CAC88F}" destId="{1D85816A-3D76-4CB3-8B99-F751E2D8E765}" srcOrd="0" destOrd="0" presId="urn:microsoft.com/office/officeart/2011/layout/CircleProcess"/>
    <dgm:cxn modelId="{690DB61A-0A09-4A26-8AD3-ED828B5DBCF6}" type="presOf" srcId="{F2C722E3-FFA1-4D5E-A035-7F4CE0A46912}" destId="{608A20E8-7316-48D0-816E-65FCEF7F13C7}" srcOrd="1" destOrd="0" presId="urn:microsoft.com/office/officeart/2011/layout/CircleProcess"/>
    <dgm:cxn modelId="{5363D91B-33C4-4CC7-98DD-9BD5EA9B9CA9}" type="presOf" srcId="{E213B326-FA0B-4216-AC7F-D235AC666CA4}" destId="{21870C7D-DCF7-464C-9D2B-EFF7D4655A92}" srcOrd="0" destOrd="0" presId="urn:microsoft.com/office/officeart/2011/layout/CircleProcess"/>
    <dgm:cxn modelId="{6DAE9C20-10C3-49C9-84D1-4238995CDEAE}" srcId="{557064FC-1AB4-44F4-8699-D75A7CBF53CC}" destId="{510AAE2C-D80C-4A54-B603-362067068CE8}" srcOrd="2" destOrd="0" parTransId="{4333C039-DDE3-4806-BA51-DF936352D5DB}" sibTransId="{E50072E9-8D8D-44E3-95A4-041F28494A13}"/>
    <dgm:cxn modelId="{E5B9902D-772F-48ED-A220-9822FDE6A23E}" type="presOf" srcId="{F2C722E3-FFA1-4D5E-A035-7F4CE0A46912}" destId="{09EA2721-0F50-406A-89CE-468377C88382}" srcOrd="0" destOrd="0" presId="urn:microsoft.com/office/officeart/2011/layout/CircleProcess"/>
    <dgm:cxn modelId="{334C4F30-E67D-483B-A2E5-AF8C2B59C86B}" type="presOf" srcId="{E213B326-FA0B-4216-AC7F-D235AC666CA4}" destId="{6279DFD7-1DD8-4C8D-9803-888E258B446F}" srcOrd="1" destOrd="0" presId="urn:microsoft.com/office/officeart/2011/layout/CircleProcess"/>
    <dgm:cxn modelId="{C8855D67-6882-4AA8-8B75-A1F9C26E5FCC}" type="presOf" srcId="{510AAE2C-D80C-4A54-B603-362067068CE8}" destId="{B6B3D154-B5BC-4929-AFA2-1BD283B469CE}" srcOrd="1" destOrd="0" presId="urn:microsoft.com/office/officeart/2011/layout/CircleProcess"/>
    <dgm:cxn modelId="{B01C676D-007C-4AF2-9FAF-956E0D821BD5}" type="presOf" srcId="{557064FC-1AB4-44F4-8699-D75A7CBF53CC}" destId="{E467CD3E-BEA7-472B-AE75-58576694B737}" srcOrd="0" destOrd="0" presId="urn:microsoft.com/office/officeart/2011/layout/CircleProcess"/>
    <dgm:cxn modelId="{5753E47E-9B7B-4420-87D3-A2ABF513BCCA}" srcId="{557064FC-1AB4-44F4-8699-D75A7CBF53CC}" destId="{4F88BC27-A115-4558-A4FE-AEFD61CAC88F}" srcOrd="0" destOrd="0" parTransId="{B60024A0-6D68-4F68-AE0E-93BE1BB3D6EB}" sibTransId="{03DE3042-D8E5-4964-8871-ECDDE0DE4CC9}"/>
    <dgm:cxn modelId="{7D8BC18A-3719-45F9-B21E-7373A817DC66}" srcId="{557064FC-1AB4-44F4-8699-D75A7CBF53CC}" destId="{E213B326-FA0B-4216-AC7F-D235AC666CA4}" srcOrd="3" destOrd="0" parTransId="{53FE4616-92F8-4F82-AB98-CA91E6FA1804}" sibTransId="{1AB6DBEF-BAC9-4022-BCC8-2F6CCFC0087B}"/>
    <dgm:cxn modelId="{A7DFF98B-C8EF-4E46-A755-C088D4C40AB4}" type="presOf" srcId="{4F88BC27-A115-4558-A4FE-AEFD61CAC88F}" destId="{AA949C93-1B26-43BC-9CEB-3013E5012AE6}" srcOrd="1" destOrd="0" presId="urn:microsoft.com/office/officeart/2011/layout/CircleProcess"/>
    <dgm:cxn modelId="{C79F0B9F-48B9-4853-8258-2A77D10370A6}" type="presOf" srcId="{510AAE2C-D80C-4A54-B603-362067068CE8}" destId="{B28ADDDC-A887-4684-963A-A9C94E3EFB3A}" srcOrd="0" destOrd="0" presId="urn:microsoft.com/office/officeart/2011/layout/CircleProcess"/>
    <dgm:cxn modelId="{CF88CFB0-2AF0-4EBC-B43F-6DAD9CF38186}" srcId="{557064FC-1AB4-44F4-8699-D75A7CBF53CC}" destId="{F2C722E3-FFA1-4D5E-A035-7F4CE0A46912}" srcOrd="1" destOrd="0" parTransId="{258ABF62-D838-4F4E-8160-A8374EC719CA}" sibTransId="{44F1439F-8C37-4331-B1D4-A90A69CBCC5D}"/>
    <dgm:cxn modelId="{60ABF938-C7C8-4FFB-9BA1-E9DCBF9162D7}" type="presParOf" srcId="{E467CD3E-BEA7-472B-AE75-58576694B737}" destId="{CBD83F5B-6F8E-4E7E-9F60-C4ECDD333572}" srcOrd="0" destOrd="0" presId="urn:microsoft.com/office/officeart/2011/layout/CircleProcess"/>
    <dgm:cxn modelId="{E55D0EEE-0312-4C9E-BB28-F1349C58796A}" type="presParOf" srcId="{CBD83F5B-6F8E-4E7E-9F60-C4ECDD333572}" destId="{68A686E5-4924-43FD-B05B-65A6DCA82874}" srcOrd="0" destOrd="0" presId="urn:microsoft.com/office/officeart/2011/layout/CircleProcess"/>
    <dgm:cxn modelId="{3ABD4FED-5BC3-45A9-9258-2D3EE97D743B}" type="presParOf" srcId="{E467CD3E-BEA7-472B-AE75-58576694B737}" destId="{FD1FD43C-3B33-4E07-AC64-870595AF7895}" srcOrd="1" destOrd="0" presId="urn:microsoft.com/office/officeart/2011/layout/CircleProcess"/>
    <dgm:cxn modelId="{053C7AE1-8FDC-407E-B0E1-EC1A51C70B67}" type="presParOf" srcId="{FD1FD43C-3B33-4E07-AC64-870595AF7895}" destId="{21870C7D-DCF7-464C-9D2B-EFF7D4655A92}" srcOrd="0" destOrd="0" presId="urn:microsoft.com/office/officeart/2011/layout/CircleProcess"/>
    <dgm:cxn modelId="{457C1F92-D7E0-4C33-8C00-E1A25EAACF8D}" type="presParOf" srcId="{E467CD3E-BEA7-472B-AE75-58576694B737}" destId="{6279DFD7-1DD8-4C8D-9803-888E258B446F}" srcOrd="2" destOrd="0" presId="urn:microsoft.com/office/officeart/2011/layout/CircleProcess"/>
    <dgm:cxn modelId="{75E72419-24BA-45C8-8045-177CD8DE3F87}" type="presParOf" srcId="{E467CD3E-BEA7-472B-AE75-58576694B737}" destId="{CB5A3504-D784-40DE-A343-5415F9F5B685}" srcOrd="3" destOrd="0" presId="urn:microsoft.com/office/officeart/2011/layout/CircleProcess"/>
    <dgm:cxn modelId="{18353F47-62E8-47F8-966A-FF246E0EA21E}" type="presParOf" srcId="{CB5A3504-D784-40DE-A343-5415F9F5B685}" destId="{14869FF0-03D2-43D7-9498-DA4C7B3669B1}" srcOrd="0" destOrd="0" presId="urn:microsoft.com/office/officeart/2011/layout/CircleProcess"/>
    <dgm:cxn modelId="{162D0335-21D9-438D-9273-8FA97D973320}" type="presParOf" srcId="{E467CD3E-BEA7-472B-AE75-58576694B737}" destId="{CE3D32E2-1992-4DC7-9978-AC4F2A22FC3D}" srcOrd="4" destOrd="0" presId="urn:microsoft.com/office/officeart/2011/layout/CircleProcess"/>
    <dgm:cxn modelId="{B0FF9809-8B3E-4C28-942B-84E0E2FF40E6}" type="presParOf" srcId="{CE3D32E2-1992-4DC7-9978-AC4F2A22FC3D}" destId="{B28ADDDC-A887-4684-963A-A9C94E3EFB3A}" srcOrd="0" destOrd="0" presId="urn:microsoft.com/office/officeart/2011/layout/CircleProcess"/>
    <dgm:cxn modelId="{D466672F-67C3-4EB8-A06E-9862A1CDFEA2}" type="presParOf" srcId="{E467CD3E-BEA7-472B-AE75-58576694B737}" destId="{B6B3D154-B5BC-4929-AFA2-1BD283B469CE}" srcOrd="5" destOrd="0" presId="urn:microsoft.com/office/officeart/2011/layout/CircleProcess"/>
    <dgm:cxn modelId="{E171113F-841E-402C-A1F2-ED82EC26E43E}" type="presParOf" srcId="{E467CD3E-BEA7-472B-AE75-58576694B737}" destId="{A6D0C61F-2419-41BD-8510-AD8B7FAE644F}" srcOrd="6" destOrd="0" presId="urn:microsoft.com/office/officeart/2011/layout/CircleProcess"/>
    <dgm:cxn modelId="{5969CDC7-EF87-49D6-992C-06FF564A20FA}" type="presParOf" srcId="{A6D0C61F-2419-41BD-8510-AD8B7FAE644F}" destId="{2A72A814-5B4A-40D9-9D34-F3F54A6E3BD8}" srcOrd="0" destOrd="0" presId="urn:microsoft.com/office/officeart/2011/layout/CircleProcess"/>
    <dgm:cxn modelId="{B95E316D-1EF5-4374-9ADE-FAFD95599E93}" type="presParOf" srcId="{E467CD3E-BEA7-472B-AE75-58576694B737}" destId="{2091CFF4-91B1-4A73-974D-62FBCD964A8C}" srcOrd="7" destOrd="0" presId="urn:microsoft.com/office/officeart/2011/layout/CircleProcess"/>
    <dgm:cxn modelId="{AFD602E9-72A7-447F-A102-244DB2C6CA81}" type="presParOf" srcId="{2091CFF4-91B1-4A73-974D-62FBCD964A8C}" destId="{09EA2721-0F50-406A-89CE-468377C88382}" srcOrd="0" destOrd="0" presId="urn:microsoft.com/office/officeart/2011/layout/CircleProcess"/>
    <dgm:cxn modelId="{1E0E01E9-EE92-4CC1-9F0F-4195FC588EB9}" type="presParOf" srcId="{E467CD3E-BEA7-472B-AE75-58576694B737}" destId="{608A20E8-7316-48D0-816E-65FCEF7F13C7}" srcOrd="8" destOrd="0" presId="urn:microsoft.com/office/officeart/2011/layout/CircleProcess"/>
    <dgm:cxn modelId="{B3DE51C5-664E-4E83-9E93-0E9BF2E475A3}" type="presParOf" srcId="{E467CD3E-BEA7-472B-AE75-58576694B737}" destId="{A96440AC-2438-4133-A486-854755ABC357}" srcOrd="9" destOrd="0" presId="urn:microsoft.com/office/officeart/2011/layout/CircleProcess"/>
    <dgm:cxn modelId="{32C183FF-5E73-47AB-AA5B-289A8376BA81}" type="presParOf" srcId="{A96440AC-2438-4133-A486-854755ABC357}" destId="{5D0A8E5A-7766-4282-AB3B-A1ABD4C39A18}" srcOrd="0" destOrd="0" presId="urn:microsoft.com/office/officeart/2011/layout/CircleProcess"/>
    <dgm:cxn modelId="{11CBC70B-C09A-4FFA-8DD0-9CE444B47ACF}" type="presParOf" srcId="{E467CD3E-BEA7-472B-AE75-58576694B737}" destId="{C97C8F6D-6DEC-4E44-9B28-142F5CF078EF}" srcOrd="10" destOrd="0" presId="urn:microsoft.com/office/officeart/2011/layout/CircleProcess"/>
    <dgm:cxn modelId="{8C905E03-F075-431D-BC69-597B49CB0842}" type="presParOf" srcId="{C97C8F6D-6DEC-4E44-9B28-142F5CF078EF}" destId="{1D85816A-3D76-4CB3-8B99-F751E2D8E765}" srcOrd="0" destOrd="0" presId="urn:microsoft.com/office/officeart/2011/layout/CircleProcess"/>
    <dgm:cxn modelId="{86946C67-79DD-4F92-82E7-B770A16CB646}" type="presParOf" srcId="{E467CD3E-BEA7-472B-AE75-58576694B737}" destId="{AA949C93-1B26-43BC-9CEB-3013E5012AE6}" srcOrd="11" destOrd="0" presId="urn:microsoft.com/office/officeart/2011/layout/Circle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686E5-4924-43FD-B05B-65A6DCA82874}">
      <dsp:nvSpPr>
        <dsp:cNvPr id="0" name=""/>
        <dsp:cNvSpPr/>
      </dsp:nvSpPr>
      <dsp:spPr>
        <a:xfrm>
          <a:off x="4931887" y="1702047"/>
          <a:ext cx="1476004" cy="1476080"/>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1870C7D-DCF7-464C-9D2B-EFF7D4655A92}">
      <dsp:nvSpPr>
        <dsp:cNvPr id="0" name=""/>
        <dsp:cNvSpPr/>
      </dsp:nvSpPr>
      <dsp:spPr>
        <a:xfrm>
          <a:off x="4981256" y="1751259"/>
          <a:ext cx="1377899" cy="1377657"/>
        </a:xfrm>
        <a:prstGeom prst="ellipse">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1 million DCN</a:t>
          </a:r>
          <a:endParaRPr lang="en-IN" sz="2200" kern="1200" dirty="0"/>
        </a:p>
      </dsp:txBody>
      <dsp:txXfrm>
        <a:off x="5178099" y="1948104"/>
        <a:ext cx="984214" cy="983967"/>
      </dsp:txXfrm>
    </dsp:sp>
    <dsp:sp modelId="{14869FF0-03D2-43D7-9498-DA4C7B3669B1}">
      <dsp:nvSpPr>
        <dsp:cNvPr id="0" name=""/>
        <dsp:cNvSpPr/>
      </dsp:nvSpPr>
      <dsp:spPr>
        <a:xfrm rot="2700000">
          <a:off x="3400171" y="1701943"/>
          <a:ext cx="1476029" cy="1476029"/>
        </a:xfrm>
        <a:prstGeom prst="teardrop">
          <a:avLst>
            <a:gd name="adj" fmla="val 100000"/>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B28ADDDC-A887-4684-963A-A9C94E3EFB3A}">
      <dsp:nvSpPr>
        <dsp:cNvPr id="0" name=""/>
        <dsp:cNvSpPr/>
      </dsp:nvSpPr>
      <dsp:spPr>
        <a:xfrm>
          <a:off x="3455882" y="1751259"/>
          <a:ext cx="1377899" cy="1377657"/>
        </a:xfrm>
        <a:prstGeom prst="ellipse">
          <a:avLst/>
        </a:prstGeom>
        <a:solidFill>
          <a:schemeClr val="lt1">
            <a:alpha val="90000"/>
            <a:hueOff val="0"/>
            <a:satOff val="0"/>
            <a:lumOff val="0"/>
            <a:alphaOff val="0"/>
          </a:schemeClr>
        </a:solidFill>
        <a:ln w="6350" cap="flat" cmpd="sng" algn="ctr">
          <a:solidFill>
            <a:schemeClr val="accent5">
              <a:hueOff val="-2252848"/>
              <a:satOff val="-5806"/>
              <a:lumOff val="-3922"/>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15 million PC</a:t>
          </a:r>
        </a:p>
      </dsp:txBody>
      <dsp:txXfrm>
        <a:off x="3652725" y="1948104"/>
        <a:ext cx="984214" cy="983967"/>
      </dsp:txXfrm>
    </dsp:sp>
    <dsp:sp modelId="{2A72A814-5B4A-40D9-9D34-F3F54A6E3BD8}">
      <dsp:nvSpPr>
        <dsp:cNvPr id="0" name=""/>
        <dsp:cNvSpPr/>
      </dsp:nvSpPr>
      <dsp:spPr>
        <a:xfrm rot="2700000">
          <a:off x="1881127" y="1701943"/>
          <a:ext cx="1476029" cy="1476029"/>
        </a:xfrm>
        <a:prstGeom prst="teardrop">
          <a:avLst>
            <a:gd name="adj" fmla="val 100000"/>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9EA2721-0F50-406A-89CE-468377C88382}">
      <dsp:nvSpPr>
        <dsp:cNvPr id="0" name=""/>
        <dsp:cNvSpPr/>
      </dsp:nvSpPr>
      <dsp:spPr>
        <a:xfrm>
          <a:off x="1930508" y="1751259"/>
          <a:ext cx="1377899" cy="1377657"/>
        </a:xfrm>
        <a:prstGeom prst="ellipse">
          <a:avLst/>
        </a:prstGeom>
        <a:solidFill>
          <a:schemeClr val="lt1">
            <a:alpha val="90000"/>
            <a:hueOff val="0"/>
            <a:satOff val="0"/>
            <a:lumOff val="0"/>
            <a:alphaOff val="0"/>
          </a:schemeClr>
        </a:solidFill>
        <a:ln w="6350" cap="flat" cmpd="sng" algn="ctr">
          <a:solidFill>
            <a:schemeClr val="accent5">
              <a:hueOff val="-4505695"/>
              <a:satOff val="-11613"/>
              <a:lumOff val="-7843"/>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50 billion </a:t>
          </a:r>
          <a:r>
            <a:rPr lang="en-US" sz="2200" kern="1200" dirty="0" err="1"/>
            <a:t>GrC</a:t>
          </a:r>
          <a:endParaRPr lang="en-IN" sz="2200" kern="1200" dirty="0"/>
        </a:p>
      </dsp:txBody>
      <dsp:txXfrm>
        <a:off x="2127351" y="1948104"/>
        <a:ext cx="984214" cy="983967"/>
      </dsp:txXfrm>
    </dsp:sp>
    <dsp:sp modelId="{5D0A8E5A-7766-4282-AB3B-A1ABD4C39A18}">
      <dsp:nvSpPr>
        <dsp:cNvPr id="0" name=""/>
        <dsp:cNvSpPr/>
      </dsp:nvSpPr>
      <dsp:spPr>
        <a:xfrm rot="2700000">
          <a:off x="355753" y="1701943"/>
          <a:ext cx="1476029" cy="1476029"/>
        </a:xfrm>
        <a:prstGeom prst="teardrop">
          <a:avLst>
            <a:gd name="adj" fmla="val 10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1D85816A-3D76-4CB3-8B99-F751E2D8E765}">
      <dsp:nvSpPr>
        <dsp:cNvPr id="0" name=""/>
        <dsp:cNvSpPr/>
      </dsp:nvSpPr>
      <dsp:spPr>
        <a:xfrm>
          <a:off x="405134" y="1751259"/>
          <a:ext cx="1377899" cy="1377657"/>
        </a:xfrm>
        <a:prstGeom prst="ellipse">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250 million MF</a:t>
          </a:r>
          <a:endParaRPr lang="en-IN" sz="2200" kern="1200" dirty="0"/>
        </a:p>
      </dsp:txBody>
      <dsp:txXfrm>
        <a:off x="601977" y="1948104"/>
        <a:ext cx="984214" cy="983967"/>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6"/>
          </a:xfrm>
          <a:prstGeom prst="rect">
            <a:avLst/>
          </a:prstGeom>
        </p:spPr>
        <p:txBody>
          <a:bodyPr vert="horz" lIns="91377" tIns="45688" rIns="91377" bIns="45688" rtlCol="0"/>
          <a:lstStyle>
            <a:lvl1pPr algn="l">
              <a:defRPr sz="1300"/>
            </a:lvl1pPr>
          </a:lstStyle>
          <a:p>
            <a:endParaRPr lang="en-US"/>
          </a:p>
        </p:txBody>
      </p:sp>
      <p:sp>
        <p:nvSpPr>
          <p:cNvPr id="3" name="Date Placeholder 2"/>
          <p:cNvSpPr>
            <a:spLocks noGrp="1"/>
          </p:cNvSpPr>
          <p:nvPr>
            <p:ph type="dt" idx="1"/>
          </p:nvPr>
        </p:nvSpPr>
        <p:spPr>
          <a:xfrm>
            <a:off x="3884612" y="2"/>
            <a:ext cx="2971800" cy="458786"/>
          </a:xfrm>
          <a:prstGeom prst="rect">
            <a:avLst/>
          </a:prstGeom>
        </p:spPr>
        <p:txBody>
          <a:bodyPr vert="horz" lIns="91377" tIns="45688" rIns="91377" bIns="45688" rtlCol="0"/>
          <a:lstStyle>
            <a:lvl1pPr algn="r">
              <a:defRPr sz="1300"/>
            </a:lvl1pPr>
          </a:lstStyle>
          <a:p>
            <a:fld id="{CA545E95-A65D-41B3-9F03-95ECAC9B9EC2}" type="datetimeFigureOut">
              <a:rPr lang="en-US" smtClean="0"/>
              <a:t>3/14/2025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377" tIns="45688" rIns="91377" bIns="45688" rtlCol="0" anchor="ctr"/>
          <a:lstStyle/>
          <a:p>
            <a:endParaRPr lang="en-US"/>
          </a:p>
        </p:txBody>
      </p:sp>
      <p:sp>
        <p:nvSpPr>
          <p:cNvPr id="5" name="Notes Placeholder 4"/>
          <p:cNvSpPr>
            <a:spLocks noGrp="1"/>
          </p:cNvSpPr>
          <p:nvPr>
            <p:ph type="body" sz="quarter" idx="3"/>
          </p:nvPr>
        </p:nvSpPr>
        <p:spPr>
          <a:xfrm>
            <a:off x="685801" y="4400554"/>
            <a:ext cx="5486400" cy="3600450"/>
          </a:xfrm>
          <a:prstGeom prst="rect">
            <a:avLst/>
          </a:prstGeom>
        </p:spPr>
        <p:txBody>
          <a:bodyPr vert="horz" lIns="91377" tIns="45688" rIns="91377" bIns="4568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7"/>
            <a:ext cx="2971800" cy="458786"/>
          </a:xfrm>
          <a:prstGeom prst="rect">
            <a:avLst/>
          </a:prstGeom>
        </p:spPr>
        <p:txBody>
          <a:bodyPr vert="horz" lIns="91377" tIns="45688" rIns="91377" bIns="45688" rtlCol="0" anchor="b"/>
          <a:lstStyle>
            <a:lvl1pPr algn="l">
              <a:defRPr sz="1300"/>
            </a:lvl1pPr>
          </a:lstStyle>
          <a:p>
            <a:endParaRPr lang="en-US"/>
          </a:p>
        </p:txBody>
      </p:sp>
      <p:sp>
        <p:nvSpPr>
          <p:cNvPr id="7" name="Slide Number Placeholder 6"/>
          <p:cNvSpPr>
            <a:spLocks noGrp="1"/>
          </p:cNvSpPr>
          <p:nvPr>
            <p:ph type="sldNum" sz="quarter" idx="5"/>
          </p:nvPr>
        </p:nvSpPr>
        <p:spPr>
          <a:xfrm>
            <a:off x="3884612" y="8685217"/>
            <a:ext cx="2971800" cy="458786"/>
          </a:xfrm>
          <a:prstGeom prst="rect">
            <a:avLst/>
          </a:prstGeom>
        </p:spPr>
        <p:txBody>
          <a:bodyPr vert="horz" lIns="91377" tIns="45688" rIns="91377" bIns="45688" rtlCol="0" anchor="b"/>
          <a:lstStyle>
            <a:lvl1pPr algn="r">
              <a:defRPr sz="1300"/>
            </a:lvl1pPr>
          </a:lstStyle>
          <a:p>
            <a:fld id="{E7B0A473-BFAA-46B1-B5C4-55B260B201DC}" type="slidenum">
              <a:rPr lang="en-US" smtClean="0"/>
              <a:t>‹#›</a:t>
            </a:fld>
            <a:endParaRPr lang="en-US"/>
          </a:p>
        </p:txBody>
      </p:sp>
    </p:spTree>
    <p:extLst>
      <p:ext uri="{BB962C8B-B14F-4D97-AF65-F5344CB8AC3E}">
        <p14:creationId xmlns:p14="http://schemas.microsoft.com/office/powerpoint/2010/main" val="3118128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1</a:t>
            </a:fld>
            <a:endParaRPr lang="en-US"/>
          </a:p>
        </p:txBody>
      </p:sp>
    </p:spTree>
    <p:extLst>
      <p:ext uri="{BB962C8B-B14F-4D97-AF65-F5344CB8AC3E}">
        <p14:creationId xmlns:p14="http://schemas.microsoft.com/office/powerpoint/2010/main" val="3011429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11</a:t>
            </a:fld>
            <a:endParaRPr lang="en-US"/>
          </a:p>
        </p:txBody>
      </p:sp>
    </p:spTree>
    <p:extLst>
      <p:ext uri="{BB962C8B-B14F-4D97-AF65-F5344CB8AC3E}">
        <p14:creationId xmlns:p14="http://schemas.microsoft.com/office/powerpoint/2010/main" val="1082291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12</a:t>
            </a:fld>
            <a:endParaRPr lang="en-US"/>
          </a:p>
        </p:txBody>
      </p:sp>
    </p:spTree>
    <p:extLst>
      <p:ext uri="{BB962C8B-B14F-4D97-AF65-F5344CB8AC3E}">
        <p14:creationId xmlns:p14="http://schemas.microsoft.com/office/powerpoint/2010/main" val="904315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13</a:t>
            </a:fld>
            <a:endParaRPr lang="en-US"/>
          </a:p>
        </p:txBody>
      </p:sp>
    </p:spTree>
    <p:extLst>
      <p:ext uri="{BB962C8B-B14F-4D97-AF65-F5344CB8AC3E}">
        <p14:creationId xmlns:p14="http://schemas.microsoft.com/office/powerpoint/2010/main" val="1048800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15</a:t>
            </a:fld>
            <a:endParaRPr lang="en-US"/>
          </a:p>
        </p:txBody>
      </p:sp>
    </p:spTree>
    <p:extLst>
      <p:ext uri="{BB962C8B-B14F-4D97-AF65-F5344CB8AC3E}">
        <p14:creationId xmlns:p14="http://schemas.microsoft.com/office/powerpoint/2010/main" val="4280253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16</a:t>
            </a:fld>
            <a:endParaRPr lang="en-US"/>
          </a:p>
        </p:txBody>
      </p:sp>
    </p:spTree>
    <p:extLst>
      <p:ext uri="{BB962C8B-B14F-4D97-AF65-F5344CB8AC3E}">
        <p14:creationId xmlns:p14="http://schemas.microsoft.com/office/powerpoint/2010/main" val="1532750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17</a:t>
            </a:fld>
            <a:endParaRPr lang="en-US"/>
          </a:p>
        </p:txBody>
      </p:sp>
    </p:spTree>
    <p:extLst>
      <p:ext uri="{BB962C8B-B14F-4D97-AF65-F5344CB8AC3E}">
        <p14:creationId xmlns:p14="http://schemas.microsoft.com/office/powerpoint/2010/main" val="4047637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18</a:t>
            </a:fld>
            <a:endParaRPr lang="en-US"/>
          </a:p>
        </p:txBody>
      </p:sp>
    </p:spTree>
    <p:extLst>
      <p:ext uri="{BB962C8B-B14F-4D97-AF65-F5344CB8AC3E}">
        <p14:creationId xmlns:p14="http://schemas.microsoft.com/office/powerpoint/2010/main" val="2644792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19</a:t>
            </a:fld>
            <a:endParaRPr lang="en-US"/>
          </a:p>
        </p:txBody>
      </p:sp>
    </p:spTree>
    <p:extLst>
      <p:ext uri="{BB962C8B-B14F-4D97-AF65-F5344CB8AC3E}">
        <p14:creationId xmlns:p14="http://schemas.microsoft.com/office/powerpoint/2010/main" val="141642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20</a:t>
            </a:fld>
            <a:endParaRPr lang="en-US"/>
          </a:p>
        </p:txBody>
      </p:sp>
    </p:spTree>
    <p:extLst>
      <p:ext uri="{BB962C8B-B14F-4D97-AF65-F5344CB8AC3E}">
        <p14:creationId xmlns:p14="http://schemas.microsoft.com/office/powerpoint/2010/main" val="3203459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21</a:t>
            </a:fld>
            <a:endParaRPr lang="en-US"/>
          </a:p>
        </p:txBody>
      </p:sp>
    </p:spTree>
    <p:extLst>
      <p:ext uri="{BB962C8B-B14F-4D97-AF65-F5344CB8AC3E}">
        <p14:creationId xmlns:p14="http://schemas.microsoft.com/office/powerpoint/2010/main" val="2555929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2</a:t>
            </a:fld>
            <a:endParaRPr lang="en-US"/>
          </a:p>
        </p:txBody>
      </p:sp>
    </p:spTree>
    <p:extLst>
      <p:ext uri="{BB962C8B-B14F-4D97-AF65-F5344CB8AC3E}">
        <p14:creationId xmlns:p14="http://schemas.microsoft.com/office/powerpoint/2010/main" val="1109362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22</a:t>
            </a:fld>
            <a:endParaRPr lang="en-US"/>
          </a:p>
        </p:txBody>
      </p:sp>
    </p:spTree>
    <p:extLst>
      <p:ext uri="{BB962C8B-B14F-4D97-AF65-F5344CB8AC3E}">
        <p14:creationId xmlns:p14="http://schemas.microsoft.com/office/powerpoint/2010/main" val="2057090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23</a:t>
            </a:fld>
            <a:endParaRPr lang="en-US"/>
          </a:p>
        </p:txBody>
      </p:sp>
    </p:spTree>
    <p:extLst>
      <p:ext uri="{BB962C8B-B14F-4D97-AF65-F5344CB8AC3E}">
        <p14:creationId xmlns:p14="http://schemas.microsoft.com/office/powerpoint/2010/main" val="242451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24</a:t>
            </a:fld>
            <a:endParaRPr lang="en-US"/>
          </a:p>
        </p:txBody>
      </p:sp>
    </p:spTree>
    <p:extLst>
      <p:ext uri="{BB962C8B-B14F-4D97-AF65-F5344CB8AC3E}">
        <p14:creationId xmlns:p14="http://schemas.microsoft.com/office/powerpoint/2010/main" val="1371788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25</a:t>
            </a:fld>
            <a:endParaRPr lang="en-US"/>
          </a:p>
        </p:txBody>
      </p:sp>
    </p:spTree>
    <p:extLst>
      <p:ext uri="{BB962C8B-B14F-4D97-AF65-F5344CB8AC3E}">
        <p14:creationId xmlns:p14="http://schemas.microsoft.com/office/powerpoint/2010/main" val="1870523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26</a:t>
            </a:fld>
            <a:endParaRPr lang="en-US"/>
          </a:p>
        </p:txBody>
      </p:sp>
    </p:spTree>
    <p:extLst>
      <p:ext uri="{BB962C8B-B14F-4D97-AF65-F5344CB8AC3E}">
        <p14:creationId xmlns:p14="http://schemas.microsoft.com/office/powerpoint/2010/main" val="1528426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27</a:t>
            </a:fld>
            <a:endParaRPr lang="en-US"/>
          </a:p>
        </p:txBody>
      </p:sp>
    </p:spTree>
    <p:extLst>
      <p:ext uri="{BB962C8B-B14F-4D97-AF65-F5344CB8AC3E}">
        <p14:creationId xmlns:p14="http://schemas.microsoft.com/office/powerpoint/2010/main" val="23040569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28</a:t>
            </a:fld>
            <a:endParaRPr lang="en-US"/>
          </a:p>
        </p:txBody>
      </p:sp>
    </p:spTree>
    <p:extLst>
      <p:ext uri="{BB962C8B-B14F-4D97-AF65-F5344CB8AC3E}">
        <p14:creationId xmlns:p14="http://schemas.microsoft.com/office/powerpoint/2010/main" val="1396489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29</a:t>
            </a:fld>
            <a:endParaRPr lang="en-US"/>
          </a:p>
        </p:txBody>
      </p:sp>
    </p:spTree>
    <p:extLst>
      <p:ext uri="{BB962C8B-B14F-4D97-AF65-F5344CB8AC3E}">
        <p14:creationId xmlns:p14="http://schemas.microsoft.com/office/powerpoint/2010/main" val="40669874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30</a:t>
            </a:fld>
            <a:endParaRPr lang="en-US"/>
          </a:p>
        </p:txBody>
      </p:sp>
    </p:spTree>
    <p:extLst>
      <p:ext uri="{BB962C8B-B14F-4D97-AF65-F5344CB8AC3E}">
        <p14:creationId xmlns:p14="http://schemas.microsoft.com/office/powerpoint/2010/main" val="811370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31</a:t>
            </a:fld>
            <a:endParaRPr lang="en-US"/>
          </a:p>
        </p:txBody>
      </p:sp>
    </p:spTree>
    <p:extLst>
      <p:ext uri="{BB962C8B-B14F-4D97-AF65-F5344CB8AC3E}">
        <p14:creationId xmlns:p14="http://schemas.microsoft.com/office/powerpoint/2010/main" val="3009179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3</a:t>
            </a:fld>
            <a:endParaRPr lang="en-US"/>
          </a:p>
        </p:txBody>
      </p:sp>
    </p:spTree>
    <p:extLst>
      <p:ext uri="{BB962C8B-B14F-4D97-AF65-F5344CB8AC3E}">
        <p14:creationId xmlns:p14="http://schemas.microsoft.com/office/powerpoint/2010/main" val="1917726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32</a:t>
            </a:fld>
            <a:endParaRPr lang="en-US"/>
          </a:p>
        </p:txBody>
      </p:sp>
    </p:spTree>
    <p:extLst>
      <p:ext uri="{BB962C8B-B14F-4D97-AF65-F5344CB8AC3E}">
        <p14:creationId xmlns:p14="http://schemas.microsoft.com/office/powerpoint/2010/main" val="1534465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33</a:t>
            </a:fld>
            <a:endParaRPr lang="en-US"/>
          </a:p>
        </p:txBody>
      </p:sp>
    </p:spTree>
    <p:extLst>
      <p:ext uri="{BB962C8B-B14F-4D97-AF65-F5344CB8AC3E}">
        <p14:creationId xmlns:p14="http://schemas.microsoft.com/office/powerpoint/2010/main" val="38333818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34</a:t>
            </a:fld>
            <a:endParaRPr lang="en-US"/>
          </a:p>
        </p:txBody>
      </p:sp>
    </p:spTree>
    <p:extLst>
      <p:ext uri="{BB962C8B-B14F-4D97-AF65-F5344CB8AC3E}">
        <p14:creationId xmlns:p14="http://schemas.microsoft.com/office/powerpoint/2010/main" val="16165732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35</a:t>
            </a:fld>
            <a:endParaRPr lang="en-US"/>
          </a:p>
        </p:txBody>
      </p:sp>
    </p:spTree>
    <p:extLst>
      <p:ext uri="{BB962C8B-B14F-4D97-AF65-F5344CB8AC3E}">
        <p14:creationId xmlns:p14="http://schemas.microsoft.com/office/powerpoint/2010/main" val="31376913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36</a:t>
            </a:fld>
            <a:endParaRPr lang="en-US"/>
          </a:p>
        </p:txBody>
      </p:sp>
    </p:spTree>
    <p:extLst>
      <p:ext uri="{BB962C8B-B14F-4D97-AF65-F5344CB8AC3E}">
        <p14:creationId xmlns:p14="http://schemas.microsoft.com/office/powerpoint/2010/main" val="14713347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37</a:t>
            </a:fld>
            <a:endParaRPr lang="en-US"/>
          </a:p>
        </p:txBody>
      </p:sp>
    </p:spTree>
    <p:extLst>
      <p:ext uri="{BB962C8B-B14F-4D97-AF65-F5344CB8AC3E}">
        <p14:creationId xmlns:p14="http://schemas.microsoft.com/office/powerpoint/2010/main" val="33589650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7B0A473-BFAA-46B1-B5C4-55B260B201DC}" type="slidenum">
              <a:rPr lang="en-US" smtClean="0"/>
              <a:t>38</a:t>
            </a:fld>
            <a:endParaRPr lang="en-US"/>
          </a:p>
        </p:txBody>
      </p:sp>
    </p:spTree>
    <p:extLst>
      <p:ext uri="{BB962C8B-B14F-4D97-AF65-F5344CB8AC3E}">
        <p14:creationId xmlns:p14="http://schemas.microsoft.com/office/powerpoint/2010/main" val="2347202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39</a:t>
            </a:fld>
            <a:endParaRPr lang="en-US"/>
          </a:p>
        </p:txBody>
      </p:sp>
    </p:spTree>
    <p:extLst>
      <p:ext uri="{BB962C8B-B14F-4D97-AF65-F5344CB8AC3E}">
        <p14:creationId xmlns:p14="http://schemas.microsoft.com/office/powerpoint/2010/main" val="5012048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40</a:t>
            </a:fld>
            <a:endParaRPr lang="en-US"/>
          </a:p>
        </p:txBody>
      </p:sp>
    </p:spTree>
    <p:extLst>
      <p:ext uri="{BB962C8B-B14F-4D97-AF65-F5344CB8AC3E}">
        <p14:creationId xmlns:p14="http://schemas.microsoft.com/office/powerpoint/2010/main" val="2045781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41</a:t>
            </a:fld>
            <a:endParaRPr lang="en-US"/>
          </a:p>
        </p:txBody>
      </p:sp>
    </p:spTree>
    <p:extLst>
      <p:ext uri="{BB962C8B-B14F-4D97-AF65-F5344CB8AC3E}">
        <p14:creationId xmlns:p14="http://schemas.microsoft.com/office/powerpoint/2010/main" val="137479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4</a:t>
            </a:fld>
            <a:endParaRPr lang="en-US"/>
          </a:p>
        </p:txBody>
      </p:sp>
    </p:spTree>
    <p:extLst>
      <p:ext uri="{BB962C8B-B14F-4D97-AF65-F5344CB8AC3E}">
        <p14:creationId xmlns:p14="http://schemas.microsoft.com/office/powerpoint/2010/main" val="6177607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42</a:t>
            </a:fld>
            <a:endParaRPr lang="en-US"/>
          </a:p>
        </p:txBody>
      </p:sp>
    </p:spTree>
    <p:extLst>
      <p:ext uri="{BB962C8B-B14F-4D97-AF65-F5344CB8AC3E}">
        <p14:creationId xmlns:p14="http://schemas.microsoft.com/office/powerpoint/2010/main" val="33247833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43</a:t>
            </a:fld>
            <a:endParaRPr lang="en-US"/>
          </a:p>
        </p:txBody>
      </p:sp>
    </p:spTree>
    <p:extLst>
      <p:ext uri="{BB962C8B-B14F-4D97-AF65-F5344CB8AC3E}">
        <p14:creationId xmlns:p14="http://schemas.microsoft.com/office/powerpoint/2010/main" val="20715935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7B0A473-BFAA-46B1-B5C4-55B260B201DC}" type="slidenum">
              <a:rPr lang="en-US" smtClean="0"/>
              <a:t>44</a:t>
            </a:fld>
            <a:endParaRPr lang="en-US"/>
          </a:p>
        </p:txBody>
      </p:sp>
    </p:spTree>
    <p:extLst>
      <p:ext uri="{BB962C8B-B14F-4D97-AF65-F5344CB8AC3E}">
        <p14:creationId xmlns:p14="http://schemas.microsoft.com/office/powerpoint/2010/main" val="638654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5</a:t>
            </a:fld>
            <a:endParaRPr lang="en-US"/>
          </a:p>
        </p:txBody>
      </p:sp>
    </p:spTree>
    <p:extLst>
      <p:ext uri="{BB962C8B-B14F-4D97-AF65-F5344CB8AC3E}">
        <p14:creationId xmlns:p14="http://schemas.microsoft.com/office/powerpoint/2010/main" val="893428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6</a:t>
            </a:fld>
            <a:endParaRPr lang="en-US"/>
          </a:p>
        </p:txBody>
      </p:sp>
    </p:spTree>
    <p:extLst>
      <p:ext uri="{BB962C8B-B14F-4D97-AF65-F5344CB8AC3E}">
        <p14:creationId xmlns:p14="http://schemas.microsoft.com/office/powerpoint/2010/main" val="3086544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7</a:t>
            </a:fld>
            <a:endParaRPr lang="en-US"/>
          </a:p>
        </p:txBody>
      </p:sp>
    </p:spTree>
    <p:extLst>
      <p:ext uri="{BB962C8B-B14F-4D97-AF65-F5344CB8AC3E}">
        <p14:creationId xmlns:p14="http://schemas.microsoft.com/office/powerpoint/2010/main" val="3833847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8</a:t>
            </a:fld>
            <a:endParaRPr lang="en-US"/>
          </a:p>
        </p:txBody>
      </p:sp>
    </p:spTree>
    <p:extLst>
      <p:ext uri="{BB962C8B-B14F-4D97-AF65-F5344CB8AC3E}">
        <p14:creationId xmlns:p14="http://schemas.microsoft.com/office/powerpoint/2010/main" val="2671104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7B0A473-BFAA-46B1-B5C4-55B260B201DC}" type="slidenum">
              <a:rPr lang="en-US" smtClean="0"/>
              <a:t>9</a:t>
            </a:fld>
            <a:endParaRPr lang="en-US"/>
          </a:p>
        </p:txBody>
      </p:sp>
    </p:spTree>
    <p:extLst>
      <p:ext uri="{BB962C8B-B14F-4D97-AF65-F5344CB8AC3E}">
        <p14:creationId xmlns:p14="http://schemas.microsoft.com/office/powerpoint/2010/main" val="1995717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EE5AE8-CD0D-4BA6-B04A-78A136F5DCD9}" type="datetime1">
              <a:rPr lang="en-US" smtClean="0"/>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5470F1-9774-4495-8E7A-EBFBC8DD246F}" type="slidenum">
              <a:rPr lang="en-US" smtClean="0"/>
              <a:t>‹#›</a:t>
            </a:fld>
            <a:endParaRPr lang="en-US"/>
          </a:p>
        </p:txBody>
      </p:sp>
    </p:spTree>
    <p:extLst>
      <p:ext uri="{BB962C8B-B14F-4D97-AF65-F5344CB8AC3E}">
        <p14:creationId xmlns:p14="http://schemas.microsoft.com/office/powerpoint/2010/main" val="1581854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CA6FCB-FACC-4592-8D30-23E68371680F}" type="datetime1">
              <a:rPr lang="en-US" smtClean="0"/>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5470F1-9774-4495-8E7A-EBFBC8DD246F}" type="slidenum">
              <a:rPr lang="en-US" smtClean="0"/>
              <a:t>‹#›</a:t>
            </a:fld>
            <a:endParaRPr lang="en-US"/>
          </a:p>
        </p:txBody>
      </p:sp>
    </p:spTree>
    <p:extLst>
      <p:ext uri="{BB962C8B-B14F-4D97-AF65-F5344CB8AC3E}">
        <p14:creationId xmlns:p14="http://schemas.microsoft.com/office/powerpoint/2010/main" val="2984669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F023-7DE8-478C-BDB2-382AD2D8758F}" type="datetime1">
              <a:rPr lang="en-US" smtClean="0"/>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5470F1-9774-4495-8E7A-EBFBC8DD246F}" type="slidenum">
              <a:rPr lang="en-US" smtClean="0"/>
              <a:t>‹#›</a:t>
            </a:fld>
            <a:endParaRPr lang="en-US"/>
          </a:p>
        </p:txBody>
      </p:sp>
    </p:spTree>
    <p:extLst>
      <p:ext uri="{BB962C8B-B14F-4D97-AF65-F5344CB8AC3E}">
        <p14:creationId xmlns:p14="http://schemas.microsoft.com/office/powerpoint/2010/main" val="4115131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7D52D8-0325-4CDF-8A38-C253D81312A7}" type="datetime1">
              <a:rPr lang="en-US" smtClean="0"/>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5470F1-9774-4495-8E7A-EBFBC8DD246F}" type="slidenum">
              <a:rPr lang="en-US" smtClean="0"/>
              <a:t>‹#›</a:t>
            </a:fld>
            <a:endParaRPr lang="en-US"/>
          </a:p>
        </p:txBody>
      </p:sp>
    </p:spTree>
    <p:extLst>
      <p:ext uri="{BB962C8B-B14F-4D97-AF65-F5344CB8AC3E}">
        <p14:creationId xmlns:p14="http://schemas.microsoft.com/office/powerpoint/2010/main" val="1880473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FA42D9-D903-442D-9AB3-9BED8C921298}" type="datetime1">
              <a:rPr lang="en-US" smtClean="0"/>
              <a:t>3/14/2025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5470F1-9774-4495-8E7A-EBFBC8DD246F}" type="slidenum">
              <a:rPr lang="en-US" smtClean="0"/>
              <a:t>‹#›</a:t>
            </a:fld>
            <a:endParaRPr lang="en-US"/>
          </a:p>
        </p:txBody>
      </p:sp>
    </p:spTree>
    <p:extLst>
      <p:ext uri="{BB962C8B-B14F-4D97-AF65-F5344CB8AC3E}">
        <p14:creationId xmlns:p14="http://schemas.microsoft.com/office/powerpoint/2010/main" val="3785725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5D55F5-B290-49C2-A75C-612F2926881F}" type="datetime1">
              <a:rPr lang="en-US" smtClean="0"/>
              <a:t>3/14/2025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5470F1-9774-4495-8E7A-EBFBC8DD246F}" type="slidenum">
              <a:rPr lang="en-US" smtClean="0"/>
              <a:t>‹#›</a:t>
            </a:fld>
            <a:endParaRPr lang="en-US"/>
          </a:p>
        </p:txBody>
      </p:sp>
    </p:spTree>
    <p:extLst>
      <p:ext uri="{BB962C8B-B14F-4D97-AF65-F5344CB8AC3E}">
        <p14:creationId xmlns:p14="http://schemas.microsoft.com/office/powerpoint/2010/main" val="545146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2036FB-C2C7-4D60-98BA-D3294D8426E6}" type="datetime1">
              <a:rPr lang="en-US" smtClean="0"/>
              <a:t>3/14/2025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5470F1-9774-4495-8E7A-EBFBC8DD246F}" type="slidenum">
              <a:rPr lang="en-US" smtClean="0"/>
              <a:t>‹#›</a:t>
            </a:fld>
            <a:endParaRPr lang="en-US"/>
          </a:p>
        </p:txBody>
      </p:sp>
    </p:spTree>
    <p:extLst>
      <p:ext uri="{BB962C8B-B14F-4D97-AF65-F5344CB8AC3E}">
        <p14:creationId xmlns:p14="http://schemas.microsoft.com/office/powerpoint/2010/main" val="3306215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92F4A19-321B-4885-B618-95A0542A46A4}" type="datetime1">
              <a:rPr lang="en-US" smtClean="0"/>
              <a:t>3/14/2025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5470F1-9774-4495-8E7A-EBFBC8DD246F}" type="slidenum">
              <a:rPr lang="en-US" smtClean="0"/>
              <a:t>‹#›</a:t>
            </a:fld>
            <a:endParaRPr lang="en-US"/>
          </a:p>
        </p:txBody>
      </p:sp>
    </p:spTree>
    <p:extLst>
      <p:ext uri="{BB962C8B-B14F-4D97-AF65-F5344CB8AC3E}">
        <p14:creationId xmlns:p14="http://schemas.microsoft.com/office/powerpoint/2010/main" val="1466787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DEABF6-2736-4655-8B33-057CCD46AFAF}" type="datetime1">
              <a:rPr lang="en-US" smtClean="0"/>
              <a:t>3/14/2025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5470F1-9774-4495-8E7A-EBFBC8DD246F}" type="slidenum">
              <a:rPr lang="en-US" smtClean="0"/>
              <a:t>‹#›</a:t>
            </a:fld>
            <a:endParaRPr lang="en-US"/>
          </a:p>
        </p:txBody>
      </p:sp>
    </p:spTree>
    <p:extLst>
      <p:ext uri="{BB962C8B-B14F-4D97-AF65-F5344CB8AC3E}">
        <p14:creationId xmlns:p14="http://schemas.microsoft.com/office/powerpoint/2010/main" val="2888487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6AD6F5-1FB2-468F-9ABA-D851553C11DC}" type="datetime1">
              <a:rPr lang="en-US" smtClean="0"/>
              <a:t>3/14/2025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5470F1-9774-4495-8E7A-EBFBC8DD246F}" type="slidenum">
              <a:rPr lang="en-US" smtClean="0"/>
              <a:t>‹#›</a:t>
            </a:fld>
            <a:endParaRPr lang="en-US"/>
          </a:p>
        </p:txBody>
      </p:sp>
    </p:spTree>
    <p:extLst>
      <p:ext uri="{BB962C8B-B14F-4D97-AF65-F5344CB8AC3E}">
        <p14:creationId xmlns:p14="http://schemas.microsoft.com/office/powerpoint/2010/main" val="1770046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0755FF-B143-4A8B-AB28-61D3CFBDA08F}" type="datetime1">
              <a:rPr lang="en-US" smtClean="0"/>
              <a:t>3/14/2025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5470F1-9774-4495-8E7A-EBFBC8DD246F}" type="slidenum">
              <a:rPr lang="en-US" smtClean="0"/>
              <a:t>‹#›</a:t>
            </a:fld>
            <a:endParaRPr lang="en-US"/>
          </a:p>
        </p:txBody>
      </p:sp>
    </p:spTree>
    <p:extLst>
      <p:ext uri="{BB962C8B-B14F-4D97-AF65-F5344CB8AC3E}">
        <p14:creationId xmlns:p14="http://schemas.microsoft.com/office/powerpoint/2010/main" val="375353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shadeToTitle="1">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687A70-95A7-44BA-A010-A884FCA98D7C}" type="datetime1">
              <a:rPr lang="en-US" smtClean="0"/>
              <a:t>3/14/2025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5470F1-9774-4495-8E7A-EBFBC8DD246F}" type="slidenum">
              <a:rPr lang="en-US" smtClean="0"/>
              <a:t>‹#›</a:t>
            </a:fld>
            <a:endParaRPr lang="en-US"/>
          </a:p>
        </p:txBody>
      </p:sp>
    </p:spTree>
    <p:extLst>
      <p:ext uri="{BB962C8B-B14F-4D97-AF65-F5344CB8AC3E}">
        <p14:creationId xmlns:p14="http://schemas.microsoft.com/office/powerpoint/2010/main" val="10016810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7.gif"/><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90.png"/><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microsoft.com/office/2007/relationships/hdphoto" Target="../media/hdphoto7.wdp"/><Relationship Id="rId18" Type="http://schemas.openxmlformats.org/officeDocument/2006/relationships/image" Target="../media/image32.jpeg"/><Relationship Id="rId3" Type="http://schemas.openxmlformats.org/officeDocument/2006/relationships/notesSlide" Target="../notesSlides/notesSlide11.xml"/><Relationship Id="rId7" Type="http://schemas.microsoft.com/office/2007/relationships/hdphoto" Target="../media/hdphoto4.wdp"/><Relationship Id="rId12" Type="http://schemas.openxmlformats.org/officeDocument/2006/relationships/image" Target="../media/image27.png"/><Relationship Id="rId17" Type="http://schemas.openxmlformats.org/officeDocument/2006/relationships/image" Target="../media/image31.jpeg"/><Relationship Id="rId2" Type="http://schemas.openxmlformats.org/officeDocument/2006/relationships/slideLayout" Target="../slideLayouts/slideLayout7.xml"/><Relationship Id="rId16" Type="http://schemas.openxmlformats.org/officeDocument/2006/relationships/image" Target="../media/image30.jpeg"/><Relationship Id="rId1" Type="http://schemas.openxmlformats.org/officeDocument/2006/relationships/tags" Target="../tags/tag11.xml"/><Relationship Id="rId6" Type="http://schemas.openxmlformats.org/officeDocument/2006/relationships/image" Target="../media/image24.png"/><Relationship Id="rId11" Type="http://schemas.microsoft.com/office/2007/relationships/hdphoto" Target="../media/hdphoto6.wdp"/><Relationship Id="rId5" Type="http://schemas.microsoft.com/office/2007/relationships/hdphoto" Target="../media/hdphoto3.wdp"/><Relationship Id="rId15" Type="http://schemas.openxmlformats.org/officeDocument/2006/relationships/image" Target="../media/image29.jpeg"/><Relationship Id="rId10" Type="http://schemas.openxmlformats.org/officeDocument/2006/relationships/image" Target="../media/image26.png"/><Relationship Id="rId4" Type="http://schemas.openxmlformats.org/officeDocument/2006/relationships/image" Target="../media/image23.png"/><Relationship Id="rId9" Type="http://schemas.microsoft.com/office/2007/relationships/hdphoto" Target="../media/hdphoto5.wdp"/><Relationship Id="rId14" Type="http://schemas.openxmlformats.org/officeDocument/2006/relationships/image" Target="../media/image28.jpeg"/></Relationships>
</file>

<file path=ppt/slides/_rels/slide13.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42.jpeg"/><Relationship Id="rId3" Type="http://schemas.openxmlformats.org/officeDocument/2006/relationships/notesSlide" Target="../notesSlides/notesSlide12.xml"/><Relationship Id="rId7" Type="http://schemas.openxmlformats.org/officeDocument/2006/relationships/image" Target="../media/image36.jpeg"/><Relationship Id="rId12" Type="http://schemas.openxmlformats.org/officeDocument/2006/relationships/image" Target="../media/image41.jpe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35.jpeg"/><Relationship Id="rId11" Type="http://schemas.openxmlformats.org/officeDocument/2006/relationships/image" Target="../media/image40.jpeg"/><Relationship Id="rId5" Type="http://schemas.openxmlformats.org/officeDocument/2006/relationships/image" Target="../media/image34.jpeg"/><Relationship Id="rId10" Type="http://schemas.openxmlformats.org/officeDocument/2006/relationships/image" Target="../media/image39.jpeg"/><Relationship Id="rId4" Type="http://schemas.openxmlformats.org/officeDocument/2006/relationships/image" Target="../media/image33.jpeg"/><Relationship Id="rId9" Type="http://schemas.openxmlformats.org/officeDocument/2006/relationships/image" Target="../media/image3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5.xml"/><Relationship Id="rId7" Type="http://schemas.openxmlformats.org/officeDocument/2006/relationships/tags" Target="../tags/tag19.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44.jpeg"/><Relationship Id="rId5" Type="http://schemas.openxmlformats.org/officeDocument/2006/relationships/tags" Target="../tags/tag17.xml"/><Relationship Id="rId10" Type="http://schemas.openxmlformats.org/officeDocument/2006/relationships/image" Target="../media/image43.jpeg"/><Relationship Id="rId4" Type="http://schemas.openxmlformats.org/officeDocument/2006/relationships/tags" Target="../tags/tag16.xml"/><Relationship Id="rId9"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notesSlide" Target="../notesSlides/notesSlide14.xml"/><Relationship Id="rId7" Type="http://schemas.openxmlformats.org/officeDocument/2006/relationships/image" Target="../media/image48.jpe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47.jpeg"/><Relationship Id="rId5" Type="http://schemas.openxmlformats.org/officeDocument/2006/relationships/image" Target="../media/image46.jpeg"/><Relationship Id="rId10" Type="http://schemas.openxmlformats.org/officeDocument/2006/relationships/image" Target="../media/image51.jpeg"/><Relationship Id="rId4" Type="http://schemas.openxmlformats.org/officeDocument/2006/relationships/image" Target="../media/image45.png"/><Relationship Id="rId9" Type="http://schemas.openxmlformats.org/officeDocument/2006/relationships/image" Target="../media/image50.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56.png"/><Relationship Id="rId5" Type="http://schemas.openxmlformats.org/officeDocument/2006/relationships/image" Target="../media/image53.jpg"/><Relationship Id="rId4" Type="http://schemas.openxmlformats.org/officeDocument/2006/relationships/image" Target="../media/image52.jpeg"/></Relationships>
</file>

<file path=ppt/slides/_rels/slide18.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54.jpeg"/><Relationship Id="rId5" Type="http://schemas.openxmlformats.org/officeDocument/2006/relationships/notesSlide" Target="../notesSlides/notesSlide16.xml"/><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tags" Target="../tags/tag27.xml"/><Relationship Id="rId7" Type="http://schemas.openxmlformats.org/officeDocument/2006/relationships/notesSlide" Target="../notesSlides/notesSlide1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Layout" Target="../slideLayouts/slideLayout7.xml"/><Relationship Id="rId5" Type="http://schemas.openxmlformats.org/officeDocument/2006/relationships/tags" Target="../tags/tag29.xml"/><Relationship Id="rId4" Type="http://schemas.openxmlformats.org/officeDocument/2006/relationships/tags" Target="../tags/tag28.xml"/><Relationship Id="rId9" Type="http://schemas.openxmlformats.org/officeDocument/2006/relationships/image" Target="../media/image55.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tags" Target="../tags/tag32.xml"/><Relationship Id="rId7" Type="http://schemas.openxmlformats.org/officeDocument/2006/relationships/notesSlide" Target="../notesSlides/notesSlide18.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slideLayout" Target="../slideLayouts/slideLayout7.xml"/><Relationship Id="rId5" Type="http://schemas.openxmlformats.org/officeDocument/2006/relationships/tags" Target="../tags/tag34.xml"/><Relationship Id="rId4" Type="http://schemas.openxmlformats.org/officeDocument/2006/relationships/tags" Target="../tags/tag33.xml"/><Relationship Id="rId9" Type="http://schemas.openxmlformats.org/officeDocument/2006/relationships/image" Target="../media/image56.jpeg"/></Relationships>
</file>

<file path=ppt/slides/_rels/slide21.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tags" Target="../tags/tag37.xml"/><Relationship Id="rId7" Type="http://schemas.openxmlformats.org/officeDocument/2006/relationships/notesSlide" Target="../notesSlides/notesSlide19.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slideLayout" Target="../slideLayouts/slideLayout7.xml"/><Relationship Id="rId5" Type="http://schemas.openxmlformats.org/officeDocument/2006/relationships/tags" Target="../tags/tag39.xml"/><Relationship Id="rId4" Type="http://schemas.openxmlformats.org/officeDocument/2006/relationships/tags" Target="../tags/tag38.xml"/><Relationship Id="rId9" Type="http://schemas.openxmlformats.org/officeDocument/2006/relationships/image" Target="../media/image57.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60.jpg"/><Relationship Id="rId5" Type="http://schemas.openxmlformats.org/officeDocument/2006/relationships/image" Target="../media/image59.jpeg"/><Relationship Id="rId4" Type="http://schemas.openxmlformats.org/officeDocument/2006/relationships/image" Target="../media/image58.jpeg"/></Relationships>
</file>

<file path=ppt/slides/_rels/slide23.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image" Target="../media/image61.jpe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notesSlide" Target="../notesSlides/notesSlide21.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slideLayout" Target="../slideLayouts/slideLayout7.xml"/><Relationship Id="rId5" Type="http://schemas.openxmlformats.org/officeDocument/2006/relationships/tags" Target="../tags/tag45.xml"/><Relationship Id="rId15" Type="http://schemas.openxmlformats.org/officeDocument/2006/relationships/image" Target="../media/image60.jpg"/><Relationship Id="rId10" Type="http://schemas.openxmlformats.org/officeDocument/2006/relationships/tags" Target="../tags/tag50.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image" Target="../media/image62.jpeg"/></Relationships>
</file>

<file path=ppt/slides/_rels/slide24.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tags" Target="../tags/tag63.xml"/><Relationship Id="rId18" Type="http://schemas.openxmlformats.org/officeDocument/2006/relationships/image" Target="../media/image64.jpeg"/><Relationship Id="rId3" Type="http://schemas.openxmlformats.org/officeDocument/2006/relationships/tags" Target="../tags/tag53.xml"/><Relationship Id="rId21" Type="http://schemas.openxmlformats.org/officeDocument/2006/relationships/image" Target="../media/image66.jpeg"/><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image" Target="../media/image63.jpeg"/><Relationship Id="rId2" Type="http://schemas.openxmlformats.org/officeDocument/2006/relationships/tags" Target="../tags/tag52.xml"/><Relationship Id="rId16" Type="http://schemas.openxmlformats.org/officeDocument/2006/relationships/notesSlide" Target="../notesSlides/notesSlide22.xml"/><Relationship Id="rId20" Type="http://schemas.openxmlformats.org/officeDocument/2006/relationships/image" Target="../media/image65.jpe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5" Type="http://schemas.openxmlformats.org/officeDocument/2006/relationships/slideLayout" Target="../slideLayouts/slideLayout7.xml"/><Relationship Id="rId10" Type="http://schemas.openxmlformats.org/officeDocument/2006/relationships/tags" Target="../tags/tag60.xml"/><Relationship Id="rId19" Type="http://schemas.openxmlformats.org/officeDocument/2006/relationships/image" Target="../media/image60.jpg"/><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65.xml"/><Relationship Id="rId4" Type="http://schemas.openxmlformats.org/officeDocument/2006/relationships/image" Target="../media/image67.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66.xml"/></Relationships>
</file>

<file path=ppt/slides/_rels/slide2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69.xml"/><Relationship Id="rId7"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notesSlide" Target="../notesSlides/notesSlide25.xml"/><Relationship Id="rId5" Type="http://schemas.openxmlformats.org/officeDocument/2006/relationships/slideLayout" Target="../slideLayouts/slideLayout7.xml"/><Relationship Id="rId4" Type="http://schemas.openxmlformats.org/officeDocument/2006/relationships/tags" Target="../tags/tag70.xml"/></Relationships>
</file>

<file path=ppt/slides/_rels/slide28.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tags" Target="../tags/tag73.xml"/><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notesSlide" Target="../notesSlides/notesSlide26.xml"/><Relationship Id="rId17" Type="http://schemas.openxmlformats.org/officeDocument/2006/relationships/image" Target="../media/image70.jpeg"/><Relationship Id="rId2" Type="http://schemas.openxmlformats.org/officeDocument/2006/relationships/tags" Target="../tags/tag72.xml"/><Relationship Id="rId16" Type="http://schemas.openxmlformats.org/officeDocument/2006/relationships/image" Target="../media/image69.jpeg"/><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slideLayout" Target="../slideLayouts/slideLayout7.xml"/><Relationship Id="rId5" Type="http://schemas.openxmlformats.org/officeDocument/2006/relationships/tags" Target="../tags/tag75.xml"/><Relationship Id="rId15" Type="http://schemas.openxmlformats.org/officeDocument/2006/relationships/image" Target="../media/image68.jpeg"/><Relationship Id="rId10" Type="http://schemas.openxmlformats.org/officeDocument/2006/relationships/tags" Target="../tags/tag80.xml"/><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image" Target="../media/image74.png"/></Relationships>
</file>

<file path=ppt/slides/_rels/slide29.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notesSlide" Target="../notesSlides/notesSlide27.xml"/><Relationship Id="rId7" Type="http://schemas.openxmlformats.org/officeDocument/2006/relationships/image" Target="../media/image74.jpeg"/><Relationship Id="rId2" Type="http://schemas.openxmlformats.org/officeDocument/2006/relationships/slideLayout" Target="../slideLayouts/slideLayout7.xml"/><Relationship Id="rId1" Type="http://schemas.openxmlformats.org/officeDocument/2006/relationships/tags" Target="../tags/tag81.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 Id="rId9" Type="http://schemas.openxmlformats.org/officeDocument/2006/relationships/image" Target="../media/image76.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82.xml"/><Relationship Id="rId4" Type="http://schemas.openxmlformats.org/officeDocument/2006/relationships/image" Target="../media/image77.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83.xml"/><Relationship Id="rId4" Type="http://schemas.openxmlformats.org/officeDocument/2006/relationships/image" Target="../media/image78.jpeg"/></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86.xml"/><Relationship Id="rId7" Type="http://schemas.openxmlformats.org/officeDocument/2006/relationships/tags" Target="../tags/tag90.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5" Type="http://schemas.openxmlformats.org/officeDocument/2006/relationships/tags" Target="../tags/tag88.xml"/><Relationship Id="rId10" Type="http://schemas.openxmlformats.org/officeDocument/2006/relationships/image" Target="../media/image79.emf"/><Relationship Id="rId4" Type="http://schemas.openxmlformats.org/officeDocument/2006/relationships/tags" Target="../tags/tag87.xml"/><Relationship Id="rId9"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8" Type="http://schemas.openxmlformats.org/officeDocument/2006/relationships/tags" Target="../tags/tag98.xml"/><Relationship Id="rId3" Type="http://schemas.openxmlformats.org/officeDocument/2006/relationships/tags" Target="../tags/tag93.xml"/><Relationship Id="rId7" Type="http://schemas.openxmlformats.org/officeDocument/2006/relationships/tags" Target="../tags/tag97.xml"/><Relationship Id="rId12" Type="http://schemas.openxmlformats.org/officeDocument/2006/relationships/image" Target="../media/image80.emf"/><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image" Target="../media/image79.emf"/><Relationship Id="rId5" Type="http://schemas.openxmlformats.org/officeDocument/2006/relationships/tags" Target="../tags/tag95.xml"/><Relationship Id="rId10" Type="http://schemas.openxmlformats.org/officeDocument/2006/relationships/notesSlide" Target="../notesSlides/notesSlide31.xml"/><Relationship Id="rId4" Type="http://schemas.openxmlformats.org/officeDocument/2006/relationships/tags" Target="../tags/tag94.xml"/><Relationship Id="rId9"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tags" Target="../tags/tag106.xml"/><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image" Target="../media/image79.emf"/><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81.emf"/><Relationship Id="rId5" Type="http://schemas.openxmlformats.org/officeDocument/2006/relationships/tags" Target="../tags/tag103.xml"/><Relationship Id="rId10" Type="http://schemas.openxmlformats.org/officeDocument/2006/relationships/notesSlide" Target="../notesSlides/notesSlide32.xml"/><Relationship Id="rId4" Type="http://schemas.openxmlformats.org/officeDocument/2006/relationships/tags" Target="../tags/tag102.xml"/><Relationship Id="rId9"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107.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10.xml"/><Relationship Id="rId7" Type="http://schemas.openxmlformats.org/officeDocument/2006/relationships/tags" Target="../tags/tag114.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5" Type="http://schemas.openxmlformats.org/officeDocument/2006/relationships/tags" Target="../tags/tag112.xml"/><Relationship Id="rId10" Type="http://schemas.openxmlformats.org/officeDocument/2006/relationships/image" Target="../media/image85.jpeg"/><Relationship Id="rId4" Type="http://schemas.openxmlformats.org/officeDocument/2006/relationships/tags" Target="../tags/tag111.xml"/><Relationship Id="rId9"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5.xml"/><Relationship Id="rId3" Type="http://schemas.openxmlformats.org/officeDocument/2006/relationships/tags" Target="../tags/tag117.xml"/><Relationship Id="rId7" Type="http://schemas.openxmlformats.org/officeDocument/2006/relationships/slideLayout" Target="../slideLayouts/slideLayout7.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5" Type="http://schemas.openxmlformats.org/officeDocument/2006/relationships/tags" Target="../tags/tag119.xml"/><Relationship Id="rId10" Type="http://schemas.openxmlformats.org/officeDocument/2006/relationships/image" Target="../media/image86.jpeg"/><Relationship Id="rId4" Type="http://schemas.openxmlformats.org/officeDocument/2006/relationships/tags" Target="../tags/tag118.xml"/><Relationship Id="rId9" Type="http://schemas.openxmlformats.org/officeDocument/2006/relationships/image" Target="../media/image85.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121.xml"/><Relationship Id="rId4" Type="http://schemas.openxmlformats.org/officeDocument/2006/relationships/image" Target="../media/image87.jpeg"/></Relationships>
</file>

<file path=ppt/slides/_rels/slide39.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notesSlide" Target="../notesSlides/notesSlide37.xml"/><Relationship Id="rId7" Type="http://schemas.openxmlformats.org/officeDocument/2006/relationships/image" Target="../media/image91.jpeg"/><Relationship Id="rId2" Type="http://schemas.openxmlformats.org/officeDocument/2006/relationships/slideLayout" Target="../slideLayouts/slideLayout7.xml"/><Relationship Id="rId1" Type="http://schemas.openxmlformats.org/officeDocument/2006/relationships/tags" Target="../tags/tag122.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123.xml"/><Relationship Id="rId4" Type="http://schemas.openxmlformats.org/officeDocument/2006/relationships/image" Target="../media/image93.jp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124.xml"/><Relationship Id="rId4" Type="http://schemas.openxmlformats.org/officeDocument/2006/relationships/image" Target="../media/image94.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98.jpeg"/><Relationship Id="rId2" Type="http://schemas.openxmlformats.org/officeDocument/2006/relationships/slideLayout" Target="../slideLayouts/slideLayout7.xml"/><Relationship Id="rId1" Type="http://schemas.openxmlformats.org/officeDocument/2006/relationships/tags" Target="../tags/tag125.xml"/><Relationship Id="rId6" Type="http://schemas.openxmlformats.org/officeDocument/2006/relationships/image" Target="../media/image97.jpeg"/><Relationship Id="rId5" Type="http://schemas.openxmlformats.org/officeDocument/2006/relationships/image" Target="../media/image96.jpeg"/><Relationship Id="rId4" Type="http://schemas.openxmlformats.org/officeDocument/2006/relationships/image" Target="../media/image95.jpeg"/></Relationships>
</file>

<file path=ppt/slides/_rels/slide43.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notesSlide" Target="../notesSlides/notesSlide41.xml"/><Relationship Id="rId7" Type="http://schemas.openxmlformats.org/officeDocument/2006/relationships/image" Target="../media/image101.png"/><Relationship Id="rId2" Type="http://schemas.openxmlformats.org/officeDocument/2006/relationships/slideLayout" Target="../slideLayouts/slideLayout7.xml"/><Relationship Id="rId1" Type="http://schemas.openxmlformats.org/officeDocument/2006/relationships/tags" Target="../tags/tag126.xml"/><Relationship Id="rId6" Type="http://schemas.microsoft.com/office/2007/relationships/hdphoto" Target="../media/hdphoto8.wdp"/><Relationship Id="rId5" Type="http://schemas.openxmlformats.org/officeDocument/2006/relationships/image" Target="../media/image100.png"/><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notesSlide" Target="../notesSlides/notesSlide5.xml"/><Relationship Id="rId7" Type="http://schemas.openxmlformats.org/officeDocument/2006/relationships/diagramLayout" Target="../diagrams/layout1.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Data" Target="../diagrams/data1.xml"/><Relationship Id="rId5" Type="http://schemas.openxmlformats.org/officeDocument/2006/relationships/image" Target="../media/image8.png"/><Relationship Id="rId10" Type="http://schemas.microsoft.com/office/2007/relationships/diagramDrawing" Target="../diagrams/drawing1.xml"/><Relationship Id="rId4" Type="http://schemas.openxmlformats.org/officeDocument/2006/relationships/image" Target="../media/image7.png"/><Relationship Id="rId9" Type="http://schemas.openxmlformats.org/officeDocument/2006/relationships/diagramColors" Target="../diagrams/colors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0.jpeg"/><Relationship Id="rId5" Type="http://schemas.microsoft.com/office/2007/relationships/hdphoto" Target="../media/hdphoto2.wdp"/><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90A4B46-2F94-D28C-A414-70CF1773A76F}"/>
              </a:ext>
            </a:extLst>
          </p:cNvPr>
          <p:cNvSpPr txBox="1"/>
          <p:nvPr/>
        </p:nvSpPr>
        <p:spPr>
          <a:xfrm>
            <a:off x="1131827" y="2672399"/>
            <a:ext cx="9928344" cy="1077218"/>
          </a:xfrm>
          <a:prstGeom prst="rect">
            <a:avLst/>
          </a:prstGeom>
          <a:noFill/>
        </p:spPr>
        <p:txBody>
          <a:bodyPr wrap="square">
            <a:spAutoFit/>
          </a:bodyPr>
          <a:lstStyle/>
          <a:p>
            <a:pPr algn="ctr"/>
            <a:r>
              <a:rPr lang="en-US" sz="3200" b="1" dirty="0">
                <a:solidFill>
                  <a:srgbClr val="552699"/>
                </a:solidFill>
                <a:latin typeface="Baskerville Old Face" panose="02020602080505020303" pitchFamily="18" charset="0"/>
              </a:rPr>
              <a:t>Modeling a Cerebellum Inspired Spiking Neural Network (CISNN) using </a:t>
            </a:r>
            <a:r>
              <a:rPr lang="en-US" sz="3200" b="1" dirty="0" err="1">
                <a:solidFill>
                  <a:srgbClr val="552699"/>
                </a:solidFill>
                <a:latin typeface="Baskerville Old Face" panose="02020602080505020303" pitchFamily="18" charset="0"/>
              </a:rPr>
              <a:t>Matlab</a:t>
            </a:r>
            <a:r>
              <a:rPr lang="en-US" sz="3200" b="1" dirty="0">
                <a:solidFill>
                  <a:srgbClr val="552699"/>
                </a:solidFill>
                <a:latin typeface="Baskerville Old Face" panose="02020602080505020303" pitchFamily="18" charset="0"/>
              </a:rPr>
              <a:t> for Motor control</a:t>
            </a:r>
            <a:endParaRPr lang="en-IN" sz="3200" dirty="0">
              <a:solidFill>
                <a:srgbClr val="552699"/>
              </a:solidFill>
            </a:endParaRPr>
          </a:p>
        </p:txBody>
      </p:sp>
      <p:sp>
        <p:nvSpPr>
          <p:cNvPr id="2" name="TextBox 1">
            <a:extLst>
              <a:ext uri="{FF2B5EF4-FFF2-40B4-BE49-F238E27FC236}">
                <a16:creationId xmlns:a16="http://schemas.microsoft.com/office/drawing/2014/main" id="{92A1BD2F-5BFF-60BB-970A-3F15E21E5855}"/>
              </a:ext>
            </a:extLst>
          </p:cNvPr>
          <p:cNvSpPr txBox="1"/>
          <p:nvPr/>
        </p:nvSpPr>
        <p:spPr>
          <a:xfrm>
            <a:off x="10710614" y="6350992"/>
            <a:ext cx="1261884"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14-03-2025</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1026" name="Picture 2" descr="Logo">
            <a:extLst>
              <a:ext uri="{FF2B5EF4-FFF2-40B4-BE49-F238E27FC236}">
                <a16:creationId xmlns:a16="http://schemas.microsoft.com/office/drawing/2014/main" id="{C21E9063-5D51-2C7E-61E2-A27A9D14ED8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1174" y="162314"/>
            <a:ext cx="1249651" cy="1160467"/>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3">
            <a:extLst>
              <a:ext uri="{FF2B5EF4-FFF2-40B4-BE49-F238E27FC236}">
                <a16:creationId xmlns:a16="http://schemas.microsoft.com/office/drawing/2014/main" id="{2DA4C02D-3375-2D00-7C4E-CCE7A3CAF4D9}"/>
              </a:ext>
            </a:extLst>
          </p:cNvPr>
          <p:cNvSpPr txBox="1">
            <a:spLocks/>
          </p:cNvSpPr>
          <p:nvPr/>
        </p:nvSpPr>
        <p:spPr>
          <a:xfrm>
            <a:off x="4069018" y="4796127"/>
            <a:ext cx="3789804" cy="143930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b="1" dirty="0">
                <a:solidFill>
                  <a:srgbClr val="B40244"/>
                </a:solidFill>
                <a:latin typeface="Times New Roman" panose="02020603050405020304" pitchFamily="18" charset="0"/>
                <a:cs typeface="Times New Roman" panose="02020603050405020304" pitchFamily="18" charset="0"/>
              </a:rPr>
              <a:t>Dr. Asha Vijayan </a:t>
            </a:r>
          </a:p>
          <a:p>
            <a:pPr>
              <a:spcBef>
                <a:spcPts val="0"/>
              </a:spcBef>
            </a:pPr>
            <a:r>
              <a:rPr lang="en-US" sz="1800" dirty="0">
                <a:latin typeface="Times New Roman" panose="02020603050405020304" pitchFamily="18" charset="0"/>
                <a:cs typeface="Times New Roman" panose="02020603050405020304" pitchFamily="18" charset="0"/>
              </a:rPr>
              <a:t>Assistant Professor (Sl. Gr)</a:t>
            </a:r>
          </a:p>
          <a:p>
            <a:pPr>
              <a:spcBef>
                <a:spcPts val="0"/>
              </a:spcBef>
            </a:pPr>
            <a:r>
              <a:rPr lang="en-US" sz="1800" dirty="0">
                <a:latin typeface="Times New Roman" panose="02020603050405020304" pitchFamily="18" charset="0"/>
                <a:cs typeface="Times New Roman" panose="02020603050405020304" pitchFamily="18" charset="0"/>
              </a:rPr>
              <a:t>Mind Brain Center</a:t>
            </a:r>
          </a:p>
          <a:p>
            <a:pPr>
              <a:spcBef>
                <a:spcPts val="0"/>
              </a:spcBef>
            </a:pPr>
            <a:r>
              <a:rPr lang="en-US" sz="1800" dirty="0">
                <a:latin typeface="Times New Roman" panose="02020603050405020304" pitchFamily="18" charset="0"/>
                <a:cs typeface="Times New Roman" panose="02020603050405020304" pitchFamily="18" charset="0"/>
              </a:rPr>
              <a:t>Amrita University</a:t>
            </a:r>
          </a:p>
          <a:p>
            <a:pPr>
              <a:spcBef>
                <a:spcPts val="0"/>
              </a:spcBef>
            </a:pPr>
            <a:r>
              <a:rPr lang="en-US" sz="1800" dirty="0">
                <a:latin typeface="Times New Roman" panose="02020603050405020304" pitchFamily="18" charset="0"/>
                <a:cs typeface="Times New Roman" panose="02020603050405020304" pitchFamily="18" charset="0"/>
              </a:rPr>
              <a:t>ashavijayan@am.amrita.edu</a:t>
            </a:r>
          </a:p>
        </p:txBody>
      </p:sp>
      <p:sp>
        <p:nvSpPr>
          <p:cNvPr id="8" name="TextBox 7">
            <a:extLst>
              <a:ext uri="{FF2B5EF4-FFF2-40B4-BE49-F238E27FC236}">
                <a16:creationId xmlns:a16="http://schemas.microsoft.com/office/drawing/2014/main" id="{6E65E7B9-B70D-E669-24DF-361F4EAD9329}"/>
              </a:ext>
            </a:extLst>
          </p:cNvPr>
          <p:cNvSpPr txBox="1"/>
          <p:nvPr/>
        </p:nvSpPr>
        <p:spPr>
          <a:xfrm>
            <a:off x="1949195" y="1256557"/>
            <a:ext cx="7797920" cy="369332"/>
          </a:xfrm>
          <a:prstGeom prst="rect">
            <a:avLst/>
          </a:prstGeom>
          <a:noFill/>
        </p:spPr>
        <p:txBody>
          <a:bodyPr wrap="square">
            <a:spAutoFit/>
          </a:bodyPr>
          <a:lstStyle/>
          <a:p>
            <a:pPr algn="l"/>
            <a:r>
              <a:rPr lang="en-US" b="1" dirty="0">
                <a:solidFill>
                  <a:srgbClr val="B40244"/>
                </a:solidFill>
                <a:latin typeface="Baskerville Old Face" panose="02020602080505020303" pitchFamily="18" charset="0"/>
              </a:rPr>
              <a:t>Workshop on </a:t>
            </a:r>
            <a:r>
              <a:rPr lang="en-US" b="1" i="1" dirty="0">
                <a:solidFill>
                  <a:srgbClr val="002060"/>
                </a:solidFill>
                <a:latin typeface="Baskerville Old Face" panose="02020602080505020303" pitchFamily="18" charset="0"/>
              </a:rPr>
              <a:t>“</a:t>
            </a:r>
            <a:r>
              <a:rPr lang="en-US" b="1" i="1" dirty="0">
                <a:solidFill>
                  <a:srgbClr val="552699"/>
                </a:solidFill>
                <a:latin typeface="Baskerville Old Face" panose="02020602080505020303" pitchFamily="18" charset="0"/>
              </a:rPr>
              <a:t>Neurons to Networks: Unleashing the Power of Brain-Inspired AI</a:t>
            </a:r>
            <a:r>
              <a:rPr lang="en-US" b="1" i="1" dirty="0">
                <a:solidFill>
                  <a:srgbClr val="002060"/>
                </a:solidFill>
                <a:latin typeface="Baskerville Old Face" panose="02020602080505020303" pitchFamily="18" charset="0"/>
              </a:rPr>
              <a:t>”</a:t>
            </a:r>
          </a:p>
        </p:txBody>
      </p:sp>
    </p:spTree>
    <p:custDataLst>
      <p:tags r:id="rId1"/>
    </p:custDataLst>
    <p:extLst>
      <p:ext uri="{BB962C8B-B14F-4D97-AF65-F5344CB8AC3E}">
        <p14:creationId xmlns:p14="http://schemas.microsoft.com/office/powerpoint/2010/main" val="1135272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 3074">
            <a:extLst>
              <a:ext uri="{FF2B5EF4-FFF2-40B4-BE49-F238E27FC236}">
                <a16:creationId xmlns:a16="http://schemas.microsoft.com/office/drawing/2014/main" id="{972B1158-6777-9777-B2BE-A08F11EF0A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783"/>
          <a:stretch/>
        </p:blipFill>
        <p:spPr bwMode="auto">
          <a:xfrm>
            <a:off x="678430" y="1431789"/>
            <a:ext cx="4446788" cy="16689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 3078">
            <a:extLst>
              <a:ext uri="{FF2B5EF4-FFF2-40B4-BE49-F238E27FC236}">
                <a16:creationId xmlns:a16="http://schemas.microsoft.com/office/drawing/2014/main" id="{8BEB1023-3119-23D8-EA0E-51C541C2F811}"/>
              </a:ext>
            </a:extLst>
          </p:cNvPr>
          <p:cNvPicPr>
            <a:picLocks noChangeAspect="1" noChangeArrowheads="1"/>
          </p:cNvPicPr>
          <p:nvPr/>
        </p:nvPicPr>
        <p:blipFill rotWithShape="1">
          <a:blip r:embed="rId3">
            <a:clrChange>
              <a:clrFrom>
                <a:srgbClr val="FFFFFF"/>
              </a:clrFrom>
              <a:clrTo>
                <a:srgbClr val="FFFFFF">
                  <a:alpha val="0"/>
                </a:srgbClr>
              </a:clrTo>
            </a:clrChange>
            <a:grayscl/>
            <a:extLst>
              <a:ext uri="{28A0092B-C50C-407E-A947-70E740481C1C}">
                <a14:useLocalDpi xmlns:a14="http://schemas.microsoft.com/office/drawing/2010/main" val="0"/>
              </a:ext>
            </a:extLst>
          </a:blip>
          <a:srcRect l="12026" t="34551" b="25604"/>
          <a:stretch/>
        </p:blipFill>
        <p:spPr bwMode="auto">
          <a:xfrm>
            <a:off x="7245257" y="1518994"/>
            <a:ext cx="4220483" cy="14351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descr=" 4">
            <a:extLst>
              <a:ext uri="{FF2B5EF4-FFF2-40B4-BE49-F238E27FC236}">
                <a16:creationId xmlns:a16="http://schemas.microsoft.com/office/drawing/2014/main" id="{38906CD0-380F-75AC-0EE0-12CEA90DA453}"/>
              </a:ext>
            </a:extLst>
          </p:cNvPr>
          <p:cNvSpPr txBox="1"/>
          <p:nvPr/>
        </p:nvSpPr>
        <p:spPr>
          <a:xfrm>
            <a:off x="3486508" y="2846238"/>
            <a:ext cx="2230098" cy="261610"/>
          </a:xfrm>
          <a:prstGeom prst="rect">
            <a:avLst/>
          </a:prstGeom>
          <a:noFill/>
        </p:spPr>
        <p:txBody>
          <a:bodyPr wrap="none" rtlCol="0">
            <a:spAutoFit/>
          </a:bodyPr>
          <a:lstStyle/>
          <a:p>
            <a:r>
              <a:rPr lang="en-IN" sz="1100" dirty="0">
                <a:solidFill>
                  <a:srgbClr val="C00000"/>
                </a:solidFill>
                <a:latin typeface="Times New Roman" panose="02020603050405020304" pitchFamily="18" charset="0"/>
                <a:cs typeface="Times New Roman" panose="02020603050405020304" pitchFamily="18" charset="0"/>
              </a:rPr>
              <a:t>Hodgkin &amp; Huxley (1952),</a:t>
            </a:r>
            <a:r>
              <a:rPr lang="en-IN" sz="1100" dirty="0" err="1">
                <a:solidFill>
                  <a:srgbClr val="C00000"/>
                </a:solidFill>
                <a:latin typeface="Times New Roman" panose="02020603050405020304" pitchFamily="18" charset="0"/>
                <a:cs typeface="Times New Roman" panose="02020603050405020304" pitchFamily="18" charset="0"/>
              </a:rPr>
              <a:t>J.Physiol</a:t>
            </a:r>
            <a:endParaRPr lang="en-IN" sz="1100" dirty="0">
              <a:solidFill>
                <a:srgbClr val="C00000"/>
              </a:solidFill>
              <a:latin typeface="Times New Roman" panose="02020603050405020304" pitchFamily="18" charset="0"/>
              <a:cs typeface="Times New Roman" panose="02020603050405020304" pitchFamily="18" charset="0"/>
            </a:endParaRPr>
          </a:p>
        </p:txBody>
      </p:sp>
      <p:pic>
        <p:nvPicPr>
          <p:cNvPr id="7" name="Picture 8" descr=" 3080">
            <a:extLst>
              <a:ext uri="{FF2B5EF4-FFF2-40B4-BE49-F238E27FC236}">
                <a16:creationId xmlns:a16="http://schemas.microsoft.com/office/drawing/2014/main" id="{D2B82228-A376-0327-D319-93FB0C640C60}"/>
              </a:ext>
            </a:extLst>
          </p:cNvPr>
          <p:cNvPicPr>
            <a:picLocks noChangeAspect="1" noChangeArrowheads="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l="1776" t="9084" r="44512" b="54679"/>
          <a:stretch/>
        </p:blipFill>
        <p:spPr bwMode="auto">
          <a:xfrm>
            <a:off x="678430" y="4341925"/>
            <a:ext cx="3724508" cy="18845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 descr=" 12">
            <a:extLst>
              <a:ext uri="{FF2B5EF4-FFF2-40B4-BE49-F238E27FC236}">
                <a16:creationId xmlns:a16="http://schemas.microsoft.com/office/drawing/2014/main" id="{E81CC735-7BE8-DE0F-763D-B62D942BFFD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76120" y="4524190"/>
            <a:ext cx="40592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 13">
            <a:extLst>
              <a:ext uri="{FF2B5EF4-FFF2-40B4-BE49-F238E27FC236}">
                <a16:creationId xmlns:a16="http://schemas.microsoft.com/office/drawing/2014/main" id="{2FB08E0A-36F6-C55D-2BDF-FDCDBA956850}"/>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63191" y="5233673"/>
            <a:ext cx="15906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 14">
            <a:extLst>
              <a:ext uri="{FF2B5EF4-FFF2-40B4-BE49-F238E27FC236}">
                <a16:creationId xmlns:a16="http://schemas.microsoft.com/office/drawing/2014/main" id="{FF36AC27-BE58-D263-FCBE-44F19C01FCA1}"/>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27025" y="5274181"/>
            <a:ext cx="11430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descr=" 8">
            <a:extLst>
              <a:ext uri="{FF2B5EF4-FFF2-40B4-BE49-F238E27FC236}">
                <a16:creationId xmlns:a16="http://schemas.microsoft.com/office/drawing/2014/main" id="{F9E16F41-3D0E-B740-30B9-6DC50CCD172C}"/>
              </a:ext>
            </a:extLst>
          </p:cNvPr>
          <p:cNvSpPr txBox="1"/>
          <p:nvPr/>
        </p:nvSpPr>
        <p:spPr>
          <a:xfrm>
            <a:off x="8110208" y="5319437"/>
            <a:ext cx="1716817" cy="369332"/>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If V&gt; 0 mV then</a:t>
            </a:r>
          </a:p>
        </p:txBody>
      </p:sp>
      <p:cxnSp>
        <p:nvCxnSpPr>
          <p:cNvPr id="12" name="Straight Connector 11" descr=" 10">
            <a:extLst>
              <a:ext uri="{FF2B5EF4-FFF2-40B4-BE49-F238E27FC236}">
                <a16:creationId xmlns:a16="http://schemas.microsoft.com/office/drawing/2014/main" id="{28ABB562-6E38-2FD8-8157-B70ECDC41D34}"/>
              </a:ext>
            </a:extLst>
          </p:cNvPr>
          <p:cNvCxnSpPr/>
          <p:nvPr/>
        </p:nvCxnSpPr>
        <p:spPr>
          <a:xfrm>
            <a:off x="5812682" y="1206442"/>
            <a:ext cx="0" cy="4893511"/>
          </a:xfrm>
          <a:prstGeom prst="line">
            <a:avLst/>
          </a:prstGeom>
        </p:spPr>
        <p:style>
          <a:lnRef idx="3">
            <a:schemeClr val="accent6"/>
          </a:lnRef>
          <a:fillRef idx="0">
            <a:schemeClr val="accent6"/>
          </a:fillRef>
          <a:effectRef idx="2">
            <a:schemeClr val="accent6"/>
          </a:effectRef>
          <a:fontRef idx="minor">
            <a:schemeClr val="tx1"/>
          </a:fontRef>
        </p:style>
      </p:cxnSp>
      <p:pic>
        <p:nvPicPr>
          <p:cNvPr id="14" name="Picture 6" descr=" 19">
            <a:extLst>
              <a:ext uri="{FF2B5EF4-FFF2-40B4-BE49-F238E27FC236}">
                <a16:creationId xmlns:a16="http://schemas.microsoft.com/office/drawing/2014/main" id="{7E61D566-AA3D-E71B-9645-850D3574CEDE}"/>
              </a:ext>
            </a:extLst>
          </p:cNvPr>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53151" t="92892"/>
          <a:stretch/>
        </p:blipFill>
        <p:spPr bwMode="auto">
          <a:xfrm>
            <a:off x="9508230" y="3008158"/>
            <a:ext cx="2247567" cy="25600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descr=" 3">
            <a:extLst>
              <a:ext uri="{FF2B5EF4-FFF2-40B4-BE49-F238E27FC236}">
                <a16:creationId xmlns:a16="http://schemas.microsoft.com/office/drawing/2014/main" id="{46084888-12D5-3182-D8F8-8E2CF2335A38}"/>
              </a:ext>
            </a:extLst>
          </p:cNvPr>
          <p:cNvGrpSpPr/>
          <p:nvPr/>
        </p:nvGrpSpPr>
        <p:grpSpPr>
          <a:xfrm>
            <a:off x="1209404" y="847164"/>
            <a:ext cx="2662558" cy="487327"/>
            <a:chOff x="854490" y="1271509"/>
            <a:chExt cx="2662558" cy="487327"/>
          </a:xfrm>
          <a:solidFill>
            <a:srgbClr val="FFC000"/>
          </a:solidFill>
        </p:grpSpPr>
        <p:sp>
          <p:nvSpPr>
            <p:cNvPr id="16" name="Rounded Rectangle 14">
              <a:extLst>
                <a:ext uri="{FF2B5EF4-FFF2-40B4-BE49-F238E27FC236}">
                  <a16:creationId xmlns:a16="http://schemas.microsoft.com/office/drawing/2014/main" id="{C69FD867-9DCB-B7FE-C62B-6F636DD3495C}"/>
                </a:ext>
              </a:extLst>
            </p:cNvPr>
            <p:cNvSpPr/>
            <p:nvPr/>
          </p:nvSpPr>
          <p:spPr>
            <a:xfrm>
              <a:off x="854490" y="1271509"/>
              <a:ext cx="2662558" cy="487327"/>
            </a:xfrm>
            <a:prstGeom prst="roundRect">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2F04B274-DAE0-B830-735A-79B885A03253}"/>
                </a:ext>
              </a:extLst>
            </p:cNvPr>
            <p:cNvSpPr/>
            <p:nvPr/>
          </p:nvSpPr>
          <p:spPr>
            <a:xfrm>
              <a:off x="1022970" y="1325563"/>
              <a:ext cx="2364750" cy="369332"/>
            </a:xfrm>
            <a:prstGeom prst="rect">
              <a:avLst/>
            </a:prstGeom>
            <a:grpFill/>
            <a:ln>
              <a:noFill/>
            </a:ln>
          </p:spPr>
          <p:txBody>
            <a:bodyPr wrap="none">
              <a:spAutoFit/>
            </a:bodyPr>
            <a:lstStyle/>
            <a:p>
              <a:r>
                <a:rPr lang="en-IN" dirty="0">
                  <a:latin typeface="Times New Roman" panose="02020603050405020304" pitchFamily="18" charset="0"/>
                  <a:cs typeface="Times New Roman" panose="02020603050405020304" pitchFamily="18" charset="0"/>
                </a:rPr>
                <a:t>Hodgkin Huxley model</a:t>
              </a:r>
            </a:p>
          </p:txBody>
        </p:sp>
      </p:grpSp>
      <p:grpSp>
        <p:nvGrpSpPr>
          <p:cNvPr id="18" name="Group 17" descr=" 20">
            <a:extLst>
              <a:ext uri="{FF2B5EF4-FFF2-40B4-BE49-F238E27FC236}">
                <a16:creationId xmlns:a16="http://schemas.microsoft.com/office/drawing/2014/main" id="{CFAC6582-645F-74FE-E987-3857ECF0DA33}"/>
              </a:ext>
            </a:extLst>
          </p:cNvPr>
          <p:cNvGrpSpPr/>
          <p:nvPr/>
        </p:nvGrpSpPr>
        <p:grpSpPr>
          <a:xfrm>
            <a:off x="853398" y="3854598"/>
            <a:ext cx="3374571" cy="487327"/>
            <a:chOff x="1893146" y="810697"/>
            <a:chExt cx="3798524" cy="487327"/>
          </a:xfrm>
          <a:solidFill>
            <a:srgbClr val="FFC000"/>
          </a:solidFill>
        </p:grpSpPr>
        <p:sp>
          <p:nvSpPr>
            <p:cNvPr id="19" name="Rounded Rectangle 20">
              <a:extLst>
                <a:ext uri="{FF2B5EF4-FFF2-40B4-BE49-F238E27FC236}">
                  <a16:creationId xmlns:a16="http://schemas.microsoft.com/office/drawing/2014/main" id="{346D04A9-C921-FF6E-A3A4-573D4E4BDB2C}"/>
                </a:ext>
              </a:extLst>
            </p:cNvPr>
            <p:cNvSpPr/>
            <p:nvPr/>
          </p:nvSpPr>
          <p:spPr>
            <a:xfrm>
              <a:off x="1893146" y="810697"/>
              <a:ext cx="3798524" cy="487327"/>
            </a:xfrm>
            <a:prstGeom prst="roundRect">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66E0BF5D-9378-5214-B495-28C807B71248}"/>
                </a:ext>
              </a:extLst>
            </p:cNvPr>
            <p:cNvSpPr/>
            <p:nvPr/>
          </p:nvSpPr>
          <p:spPr>
            <a:xfrm>
              <a:off x="2067897" y="865028"/>
              <a:ext cx="3095719" cy="369332"/>
            </a:xfrm>
            <a:prstGeom prst="rect">
              <a:avLst/>
            </a:prstGeom>
            <a:grpFill/>
            <a:ln>
              <a:noFill/>
            </a:ln>
          </p:spPr>
          <p:txBody>
            <a:bodyPr wrap="none">
              <a:spAutoFit/>
            </a:bodyPr>
            <a:lstStyle/>
            <a:p>
              <a:r>
                <a:rPr lang="en-IN" dirty="0">
                  <a:latin typeface="Times New Roman" panose="02020603050405020304" pitchFamily="18" charset="0"/>
                  <a:cs typeface="Times New Roman" panose="02020603050405020304" pitchFamily="18" charset="0"/>
                </a:rPr>
                <a:t>Leaky Integrate and Fire model</a:t>
              </a:r>
            </a:p>
          </p:txBody>
        </p:sp>
      </p:grpSp>
      <p:grpSp>
        <p:nvGrpSpPr>
          <p:cNvPr id="21" name="Group 20" descr=" 23">
            <a:extLst>
              <a:ext uri="{FF2B5EF4-FFF2-40B4-BE49-F238E27FC236}">
                <a16:creationId xmlns:a16="http://schemas.microsoft.com/office/drawing/2014/main" id="{28CBB390-69A6-571F-E12C-896FEC48A879}"/>
              </a:ext>
            </a:extLst>
          </p:cNvPr>
          <p:cNvGrpSpPr/>
          <p:nvPr/>
        </p:nvGrpSpPr>
        <p:grpSpPr>
          <a:xfrm>
            <a:off x="7701876" y="958275"/>
            <a:ext cx="2533482" cy="487327"/>
            <a:chOff x="854490" y="1271509"/>
            <a:chExt cx="2662558" cy="487327"/>
          </a:xfrm>
          <a:solidFill>
            <a:srgbClr val="FFC000"/>
          </a:solidFill>
        </p:grpSpPr>
        <p:sp>
          <p:nvSpPr>
            <p:cNvPr id="22" name="Rounded Rectangle 23">
              <a:extLst>
                <a:ext uri="{FF2B5EF4-FFF2-40B4-BE49-F238E27FC236}">
                  <a16:creationId xmlns:a16="http://schemas.microsoft.com/office/drawing/2014/main" id="{45D7EA88-5DF0-A490-2E33-AE3B9293C327}"/>
                </a:ext>
              </a:extLst>
            </p:cNvPr>
            <p:cNvSpPr/>
            <p:nvPr/>
          </p:nvSpPr>
          <p:spPr>
            <a:xfrm>
              <a:off x="854490" y="1271509"/>
              <a:ext cx="2662558" cy="487327"/>
            </a:xfrm>
            <a:prstGeom prst="roundRect">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B123364E-A8B8-2502-BE50-FB4648812F6A}"/>
                </a:ext>
              </a:extLst>
            </p:cNvPr>
            <p:cNvSpPr/>
            <p:nvPr/>
          </p:nvSpPr>
          <p:spPr>
            <a:xfrm>
              <a:off x="1022970" y="1325563"/>
              <a:ext cx="2218767" cy="369332"/>
            </a:xfrm>
            <a:prstGeom prst="rect">
              <a:avLst/>
            </a:prstGeom>
            <a:grpFill/>
            <a:ln>
              <a:noFill/>
            </a:ln>
          </p:spPr>
          <p:txBody>
            <a:bodyPr wrap="square">
              <a:spAutoFit/>
            </a:bodyPr>
            <a:lstStyle/>
            <a:p>
              <a:r>
                <a:rPr lang="en-IN" dirty="0" err="1">
                  <a:latin typeface="Times New Roman" panose="02020603050405020304" pitchFamily="18" charset="0"/>
                  <a:cs typeface="Times New Roman" panose="02020603050405020304" pitchFamily="18" charset="0"/>
                </a:rPr>
                <a:t>Izhikevich</a:t>
              </a:r>
              <a:r>
                <a:rPr lang="en-IN" dirty="0">
                  <a:latin typeface="Times New Roman" panose="02020603050405020304" pitchFamily="18" charset="0"/>
                  <a:cs typeface="Times New Roman" panose="02020603050405020304" pitchFamily="18" charset="0"/>
                </a:rPr>
                <a:t> model </a:t>
              </a:r>
            </a:p>
          </p:txBody>
        </p:sp>
      </p:grpSp>
      <p:grpSp>
        <p:nvGrpSpPr>
          <p:cNvPr id="24" name="Group 23" descr=" 9">
            <a:extLst>
              <a:ext uri="{FF2B5EF4-FFF2-40B4-BE49-F238E27FC236}">
                <a16:creationId xmlns:a16="http://schemas.microsoft.com/office/drawing/2014/main" id="{1A23FBA3-D059-080F-6D6F-251A5ED0A58B}"/>
              </a:ext>
            </a:extLst>
          </p:cNvPr>
          <p:cNvGrpSpPr/>
          <p:nvPr/>
        </p:nvGrpSpPr>
        <p:grpSpPr>
          <a:xfrm>
            <a:off x="6026172" y="3822417"/>
            <a:ext cx="5729625" cy="542356"/>
            <a:chOff x="5186069" y="4063806"/>
            <a:chExt cx="3954330" cy="700662"/>
          </a:xfrm>
          <a:solidFill>
            <a:srgbClr val="FFC000"/>
          </a:solidFill>
        </p:grpSpPr>
        <p:sp>
          <p:nvSpPr>
            <p:cNvPr id="25" name="Rounded Rectangle 26">
              <a:extLst>
                <a:ext uri="{FF2B5EF4-FFF2-40B4-BE49-F238E27FC236}">
                  <a16:creationId xmlns:a16="http://schemas.microsoft.com/office/drawing/2014/main" id="{23145CD4-B2D5-0FD9-E9AD-A39A6980F337}"/>
                </a:ext>
              </a:extLst>
            </p:cNvPr>
            <p:cNvSpPr/>
            <p:nvPr/>
          </p:nvSpPr>
          <p:spPr>
            <a:xfrm>
              <a:off x="5186069" y="4063806"/>
              <a:ext cx="3954330" cy="700662"/>
            </a:xfrm>
            <a:prstGeom prst="roundRect">
              <a:avLst/>
            </a:prstGeom>
            <a:grp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ACB92EC9-B05B-1F79-6EDF-069F75234C4F}"/>
                </a:ext>
              </a:extLst>
            </p:cNvPr>
            <p:cNvSpPr/>
            <p:nvPr/>
          </p:nvSpPr>
          <p:spPr>
            <a:xfrm>
              <a:off x="5599575" y="4098069"/>
              <a:ext cx="3192947" cy="646331"/>
            </a:xfrm>
            <a:prstGeom prst="rect">
              <a:avLst/>
            </a:prstGeom>
            <a:grpFill/>
            <a:ln>
              <a:noFill/>
            </a:ln>
          </p:spPr>
          <p:txBody>
            <a:bodyPr wrap="square">
              <a:spAutoFit/>
            </a:bodyPr>
            <a:lstStyle/>
            <a:p>
              <a:pPr algn="ctr"/>
              <a:r>
                <a:rPr lang="en-IN" dirty="0">
                  <a:latin typeface="Times New Roman" panose="02020603050405020304" pitchFamily="18" charset="0"/>
                  <a:cs typeface="Times New Roman" panose="02020603050405020304" pitchFamily="18" charset="0"/>
                </a:rPr>
                <a:t>Adaptive Exponential Integrate and Fire model</a:t>
              </a:r>
            </a:p>
          </p:txBody>
        </p:sp>
      </p:grpSp>
      <p:sp>
        <p:nvSpPr>
          <p:cNvPr id="27" name="Title 2">
            <a:extLst>
              <a:ext uri="{FF2B5EF4-FFF2-40B4-BE49-F238E27FC236}">
                <a16:creationId xmlns:a16="http://schemas.microsoft.com/office/drawing/2014/main" id="{0A807C86-F148-B8E2-955A-9C7FC7E5FBD6}"/>
              </a:ext>
            </a:extLst>
          </p:cNvPr>
          <p:cNvSpPr txBox="1">
            <a:spLocks/>
          </p:cNvSpPr>
          <p:nvPr/>
        </p:nvSpPr>
        <p:spPr>
          <a:xfrm>
            <a:off x="4831942" y="161656"/>
            <a:ext cx="2516571" cy="555776"/>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solidFill>
                  <a:schemeClr val="bg1"/>
                </a:solidFill>
                <a:latin typeface="Times New Roman" panose="02020603050405020304" pitchFamily="18" charset="0"/>
                <a:cs typeface="Times New Roman" panose="02020603050405020304" pitchFamily="18" charset="0"/>
              </a:rPr>
              <a:t>Neuron models</a:t>
            </a:r>
          </a:p>
        </p:txBody>
      </p:sp>
      <p:sp>
        <p:nvSpPr>
          <p:cNvPr id="28" name="TextBox 27">
            <a:extLst>
              <a:ext uri="{FF2B5EF4-FFF2-40B4-BE49-F238E27FC236}">
                <a16:creationId xmlns:a16="http://schemas.microsoft.com/office/drawing/2014/main" id="{6FCBF7F2-79C8-FECF-F4B1-B511DD199498}"/>
              </a:ext>
            </a:extLst>
          </p:cNvPr>
          <p:cNvSpPr txBox="1"/>
          <p:nvPr/>
        </p:nvSpPr>
        <p:spPr>
          <a:xfrm>
            <a:off x="576069" y="3290669"/>
            <a:ext cx="4997522" cy="369332"/>
          </a:xfrm>
          <a:prstGeom prst="rect">
            <a:avLst/>
          </a:prstGeom>
          <a:noFill/>
        </p:spPr>
        <p:txBody>
          <a:bodyPr wrap="none" rtlCol="0">
            <a:spAutoFit/>
          </a:bodyPr>
          <a:lstStyle/>
          <a:p>
            <a:r>
              <a:rPr lang="en-IN" dirty="0">
                <a:solidFill>
                  <a:srgbClr val="B40244"/>
                </a:solidFill>
              </a:rPr>
              <a:t>Time and voltage-dependent variables are included</a:t>
            </a:r>
          </a:p>
        </p:txBody>
      </p:sp>
      <p:sp>
        <p:nvSpPr>
          <p:cNvPr id="3" name="Slide Number Placeholder 11">
            <a:extLst>
              <a:ext uri="{FF2B5EF4-FFF2-40B4-BE49-F238E27FC236}">
                <a16:creationId xmlns:a16="http://schemas.microsoft.com/office/drawing/2014/main" id="{3FB2C0D7-E05A-0134-982C-127ECF0D3C73}"/>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10</a:t>
            </a:fld>
            <a:endParaRPr lang="en-US" dirty="0">
              <a:solidFill>
                <a:schemeClr val="bg1"/>
              </a:solidFill>
            </a:endParaRPr>
          </a:p>
        </p:txBody>
      </p:sp>
    </p:spTree>
    <p:extLst>
      <p:ext uri="{BB962C8B-B14F-4D97-AF65-F5344CB8AC3E}">
        <p14:creationId xmlns:p14="http://schemas.microsoft.com/office/powerpoint/2010/main" val="3690010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4493342" y="291699"/>
            <a:ext cx="4187380" cy="555776"/>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IN" sz="2800" dirty="0">
                <a:solidFill>
                  <a:schemeClr val="bg1"/>
                </a:solidFill>
                <a:latin typeface="Times New Roman" panose="02020603050405020304" pitchFamily="18" charset="0"/>
                <a:cs typeface="Times New Roman" panose="02020603050405020304" pitchFamily="18" charset="0"/>
              </a:rPr>
              <a:t>Fitting Data to Models</a:t>
            </a:r>
            <a:endParaRPr lang="en-US" sz="2800" dirty="0">
              <a:solidFill>
                <a:schemeClr val="bg1"/>
              </a:solidFill>
            </a:endParaRPr>
          </a:p>
          <a:p>
            <a:pPr algn="ctr"/>
            <a:endParaRPr lang="en-US" sz="2800" b="1" dirty="0">
              <a:solidFill>
                <a:schemeClr val="bg1"/>
              </a:solidFill>
              <a:latin typeface="Baskerville Old Face" panose="02020602080505020303"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560911228"/>
              </p:ext>
            </p:extLst>
          </p:nvPr>
        </p:nvGraphicFramePr>
        <p:xfrm>
          <a:off x="273383" y="1066522"/>
          <a:ext cx="6352948" cy="4631636"/>
        </p:xfrm>
        <a:graphic>
          <a:graphicData uri="http://schemas.openxmlformats.org/drawingml/2006/table">
            <a:tbl>
              <a:tblPr firstRow="1">
                <a:tableStyleId>{F5AB1C69-6EDB-4FF4-983F-18BD219EF322}</a:tableStyleId>
              </a:tblPr>
              <a:tblGrid>
                <a:gridCol w="1215116">
                  <a:extLst>
                    <a:ext uri="{9D8B030D-6E8A-4147-A177-3AD203B41FA5}">
                      <a16:colId xmlns:a16="http://schemas.microsoft.com/office/drawing/2014/main" val="20000"/>
                    </a:ext>
                  </a:extLst>
                </a:gridCol>
                <a:gridCol w="688162">
                  <a:extLst>
                    <a:ext uri="{9D8B030D-6E8A-4147-A177-3AD203B41FA5}">
                      <a16:colId xmlns:a16="http://schemas.microsoft.com/office/drawing/2014/main" val="20001"/>
                    </a:ext>
                  </a:extLst>
                </a:gridCol>
                <a:gridCol w="711218">
                  <a:extLst>
                    <a:ext uri="{9D8B030D-6E8A-4147-A177-3AD203B41FA5}">
                      <a16:colId xmlns:a16="http://schemas.microsoft.com/office/drawing/2014/main" val="20002"/>
                    </a:ext>
                  </a:extLst>
                </a:gridCol>
                <a:gridCol w="620036">
                  <a:extLst>
                    <a:ext uri="{9D8B030D-6E8A-4147-A177-3AD203B41FA5}">
                      <a16:colId xmlns:a16="http://schemas.microsoft.com/office/drawing/2014/main" val="20003"/>
                    </a:ext>
                  </a:extLst>
                </a:gridCol>
                <a:gridCol w="656509">
                  <a:extLst>
                    <a:ext uri="{9D8B030D-6E8A-4147-A177-3AD203B41FA5}">
                      <a16:colId xmlns:a16="http://schemas.microsoft.com/office/drawing/2014/main" val="20004"/>
                    </a:ext>
                  </a:extLst>
                </a:gridCol>
                <a:gridCol w="682317">
                  <a:extLst>
                    <a:ext uri="{9D8B030D-6E8A-4147-A177-3AD203B41FA5}">
                      <a16:colId xmlns:a16="http://schemas.microsoft.com/office/drawing/2014/main" val="20005"/>
                    </a:ext>
                  </a:extLst>
                </a:gridCol>
                <a:gridCol w="1779590">
                  <a:extLst>
                    <a:ext uri="{9D8B030D-6E8A-4147-A177-3AD203B41FA5}">
                      <a16:colId xmlns:a16="http://schemas.microsoft.com/office/drawing/2014/main" val="20006"/>
                    </a:ext>
                  </a:extLst>
                </a:gridCol>
              </a:tblGrid>
              <a:tr h="256493">
                <a:tc rowSpan="2">
                  <a:txBody>
                    <a:bodyPr/>
                    <a:lstStyle/>
                    <a:p>
                      <a:pPr marL="0" marR="0" algn="just">
                        <a:lnSpc>
                          <a:spcPct val="107000"/>
                        </a:lnSpc>
                        <a:spcBef>
                          <a:spcPts val="0"/>
                        </a:spcBef>
                        <a:spcAft>
                          <a:spcPts val="800"/>
                        </a:spcAft>
                      </a:pPr>
                      <a:r>
                        <a:rPr lang="en-US" sz="1400" dirty="0">
                          <a:solidFill>
                            <a:schemeClr val="bg1"/>
                          </a:solidFill>
                          <a:effectLst/>
                          <a:latin typeface="Times New Roman" panose="02020603050405020304" pitchFamily="18" charset="0"/>
                          <a:cs typeface="Times New Roman" panose="02020603050405020304" pitchFamily="18" charset="0"/>
                        </a:rPr>
                        <a:t>Parameter</a:t>
                      </a:r>
                      <a:endParaRPr lang="en-US" sz="1400" b="1"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A5827A"/>
                    </a:solidFill>
                  </a:tcPr>
                </a:tc>
                <a:tc gridSpan="5">
                  <a:txBody>
                    <a:bodyPr/>
                    <a:lstStyle/>
                    <a:p>
                      <a:pPr marL="0" marR="0" algn="ctr">
                        <a:lnSpc>
                          <a:spcPct val="107000"/>
                        </a:lnSpc>
                        <a:spcBef>
                          <a:spcPts val="0"/>
                        </a:spcBef>
                        <a:spcAft>
                          <a:spcPts val="800"/>
                        </a:spcAft>
                      </a:pPr>
                      <a:r>
                        <a:rPr lang="en-US" sz="1400" dirty="0">
                          <a:effectLst/>
                          <a:latin typeface="Times New Roman" panose="02020603050405020304" pitchFamily="18" charset="0"/>
                          <a:cs typeface="Times New Roman" panose="02020603050405020304" pitchFamily="18" charset="0"/>
                        </a:rPr>
                        <a:t>Values</a:t>
                      </a:r>
                      <a:endParaRPr lang="en-US" sz="1400" b="1"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A5827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marL="0" marR="0" algn="ctr">
                        <a:lnSpc>
                          <a:spcPct val="107000"/>
                        </a:lnSpc>
                        <a:spcBef>
                          <a:spcPts val="0"/>
                        </a:spcBef>
                        <a:spcAft>
                          <a:spcPts val="800"/>
                        </a:spcAft>
                      </a:pPr>
                      <a:r>
                        <a:rPr lang="en-US" sz="1400" dirty="0">
                          <a:solidFill>
                            <a:schemeClr val="bg1"/>
                          </a:solidFill>
                          <a:effectLst/>
                          <a:latin typeface="Times New Roman" panose="02020603050405020304" pitchFamily="18" charset="0"/>
                          <a:cs typeface="Times New Roman" panose="02020603050405020304" pitchFamily="18" charset="0"/>
                        </a:rPr>
                        <a:t>Description</a:t>
                      </a:r>
                      <a:endParaRPr lang="en-US" sz="1400" b="1"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A5827A"/>
                    </a:solidFill>
                  </a:tcPr>
                </a:tc>
                <a:extLst>
                  <a:ext uri="{0D108BD9-81ED-4DB2-BD59-A6C34878D82A}">
                    <a16:rowId xmlns:a16="http://schemas.microsoft.com/office/drawing/2014/main" val="10000"/>
                  </a:ext>
                </a:extLst>
              </a:tr>
              <a:tr h="271262">
                <a:tc vMerge="1">
                  <a:txBody>
                    <a:bodyPr/>
                    <a:lstStyle/>
                    <a:p>
                      <a:endParaRPr lang="en-US"/>
                    </a:p>
                  </a:txBody>
                  <a:tcPr/>
                </a:tc>
                <a:tc>
                  <a:txBody>
                    <a:bodyPr/>
                    <a:lstStyle/>
                    <a:p>
                      <a:pPr marL="0" marR="0" algn="just">
                        <a:lnSpc>
                          <a:spcPct val="107000"/>
                        </a:lnSpc>
                        <a:spcBef>
                          <a:spcPts val="0"/>
                        </a:spcBef>
                        <a:spcAft>
                          <a:spcPts val="800"/>
                        </a:spcAft>
                      </a:pPr>
                      <a:r>
                        <a:rPr lang="en-US" sz="1400" dirty="0" err="1">
                          <a:solidFill>
                            <a:schemeClr val="bg1"/>
                          </a:solidFill>
                          <a:effectLst/>
                          <a:latin typeface="Times New Roman" panose="02020603050405020304" pitchFamily="18" charset="0"/>
                          <a:cs typeface="Times New Roman" panose="02020603050405020304" pitchFamily="18" charset="0"/>
                        </a:rPr>
                        <a:t>GrC</a:t>
                      </a:r>
                      <a:endParaRPr lang="en-US" sz="1400" b="1"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38100" cmpd="sng">
                      <a:noFill/>
                    </a:lnL>
                    <a:lnR w="12700" cmpd="sng">
                      <a:noFill/>
                    </a:lnR>
                    <a:lnT w="38100" cmpd="sng">
                      <a:noFill/>
                    </a:lnT>
                    <a:lnB w="12700" cmpd="sng">
                      <a:noFill/>
                    </a:lnB>
                    <a:lnTlToBr w="12700" cmpd="sng">
                      <a:noFill/>
                      <a:prstDash val="solid"/>
                    </a:lnTlToBr>
                    <a:lnBlToTr w="12700" cmpd="sng">
                      <a:noFill/>
                      <a:prstDash val="solid"/>
                    </a:lnBlToTr>
                    <a:solidFill>
                      <a:srgbClr val="A5827A"/>
                    </a:solidFill>
                  </a:tcPr>
                </a:tc>
                <a:tc>
                  <a:txBody>
                    <a:bodyPr/>
                    <a:lstStyle/>
                    <a:p>
                      <a:pPr marL="0" marR="0" algn="just">
                        <a:lnSpc>
                          <a:spcPct val="107000"/>
                        </a:lnSpc>
                        <a:spcBef>
                          <a:spcPts val="0"/>
                        </a:spcBef>
                        <a:spcAft>
                          <a:spcPts val="800"/>
                        </a:spcAft>
                      </a:pPr>
                      <a:r>
                        <a:rPr lang="en-US" sz="1400" dirty="0" err="1">
                          <a:solidFill>
                            <a:schemeClr val="bg1"/>
                          </a:solidFill>
                          <a:effectLst/>
                          <a:latin typeface="Times New Roman" panose="02020603050405020304" pitchFamily="18" charset="0"/>
                          <a:cs typeface="Times New Roman" panose="02020603050405020304" pitchFamily="18" charset="0"/>
                        </a:rPr>
                        <a:t>GoC</a:t>
                      </a:r>
                      <a:endParaRPr lang="en-US" sz="1400" b="1"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5827A"/>
                    </a:solidFill>
                  </a:tcPr>
                </a:tc>
                <a:tc>
                  <a:txBody>
                    <a:bodyPr/>
                    <a:lstStyle/>
                    <a:p>
                      <a:pPr marL="0" marR="0" algn="just">
                        <a:lnSpc>
                          <a:spcPct val="107000"/>
                        </a:lnSpc>
                        <a:spcBef>
                          <a:spcPts val="0"/>
                        </a:spcBef>
                        <a:spcAft>
                          <a:spcPts val="800"/>
                        </a:spcAft>
                      </a:pPr>
                      <a:r>
                        <a:rPr lang="en-US" sz="1400" dirty="0">
                          <a:solidFill>
                            <a:schemeClr val="bg1"/>
                          </a:solidFill>
                          <a:effectLst/>
                          <a:latin typeface="Times New Roman" panose="02020603050405020304" pitchFamily="18" charset="0"/>
                          <a:cs typeface="Times New Roman" panose="02020603050405020304" pitchFamily="18" charset="0"/>
                        </a:rPr>
                        <a:t>PC</a:t>
                      </a:r>
                      <a:endParaRPr lang="en-US" sz="1400" b="1"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5827A"/>
                    </a:solidFill>
                  </a:tcPr>
                </a:tc>
                <a:tc>
                  <a:txBody>
                    <a:bodyPr/>
                    <a:lstStyle/>
                    <a:p>
                      <a:pPr marL="0" marR="0" algn="just">
                        <a:lnSpc>
                          <a:spcPct val="107000"/>
                        </a:lnSpc>
                        <a:spcBef>
                          <a:spcPts val="0"/>
                        </a:spcBef>
                        <a:spcAft>
                          <a:spcPts val="800"/>
                        </a:spcAft>
                      </a:pPr>
                      <a:r>
                        <a:rPr lang="en-US" sz="1400" dirty="0">
                          <a:solidFill>
                            <a:schemeClr val="bg1"/>
                          </a:solidFill>
                          <a:effectLst/>
                          <a:latin typeface="Times New Roman" panose="02020603050405020304" pitchFamily="18" charset="0"/>
                          <a:cs typeface="Times New Roman" panose="02020603050405020304" pitchFamily="18" charset="0"/>
                        </a:rPr>
                        <a:t>IO</a:t>
                      </a:r>
                      <a:endParaRPr lang="en-US" sz="1400" b="1"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A5827A"/>
                    </a:solidFill>
                  </a:tcPr>
                </a:tc>
                <a:tc>
                  <a:txBody>
                    <a:bodyPr/>
                    <a:lstStyle/>
                    <a:p>
                      <a:pPr marL="0" marR="0" algn="just">
                        <a:lnSpc>
                          <a:spcPct val="107000"/>
                        </a:lnSpc>
                        <a:spcBef>
                          <a:spcPts val="0"/>
                        </a:spcBef>
                        <a:spcAft>
                          <a:spcPts val="800"/>
                        </a:spcAft>
                      </a:pPr>
                      <a:r>
                        <a:rPr lang="en-US" sz="1400" dirty="0">
                          <a:solidFill>
                            <a:schemeClr val="bg1"/>
                          </a:solidFill>
                          <a:effectLst/>
                          <a:latin typeface="Times New Roman" panose="02020603050405020304" pitchFamily="18" charset="0"/>
                          <a:cs typeface="Times New Roman" panose="02020603050405020304" pitchFamily="18" charset="0"/>
                        </a:rPr>
                        <a:t>DCN</a:t>
                      </a:r>
                      <a:endParaRPr lang="en-US" sz="1400" b="1"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38100" cmpd="sng">
                      <a:noFill/>
                    </a:lnR>
                    <a:lnT w="38100" cmpd="sng">
                      <a:noFill/>
                    </a:lnT>
                    <a:lnB w="12700" cmpd="sng">
                      <a:noFill/>
                    </a:lnB>
                    <a:lnTlToBr w="12700" cmpd="sng">
                      <a:noFill/>
                      <a:prstDash val="solid"/>
                    </a:lnTlToBr>
                    <a:lnBlToTr w="12700" cmpd="sng">
                      <a:noFill/>
                      <a:prstDash val="solid"/>
                    </a:lnBlToTr>
                    <a:solidFill>
                      <a:srgbClr val="A5827A"/>
                    </a:solidFill>
                  </a:tcPr>
                </a:tc>
                <a:tc vMerge="1">
                  <a:txBody>
                    <a:bodyPr/>
                    <a:lstStyle/>
                    <a:p>
                      <a:endParaRPr lang="en-US"/>
                    </a:p>
                  </a:txBody>
                  <a:tcPr/>
                </a:tc>
                <a:extLst>
                  <a:ext uri="{0D108BD9-81ED-4DB2-BD59-A6C34878D82A}">
                    <a16:rowId xmlns:a16="http://schemas.microsoft.com/office/drawing/2014/main" val="10001"/>
                  </a:ext>
                </a:extLst>
              </a:tr>
              <a:tr h="512985">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C</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150</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500</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100</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350</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200</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Membrane Capacitance</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12985">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g</a:t>
                      </a:r>
                      <a:r>
                        <a:rPr lang="en-US" sz="1400" cap="small" baseline="-25000">
                          <a:effectLst/>
                          <a:latin typeface="Times New Roman" panose="02020603050405020304" pitchFamily="18" charset="0"/>
                          <a:cs typeface="Times New Roman" panose="02020603050405020304" pitchFamily="18" charset="0"/>
                        </a:rPr>
                        <a:t>L</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10</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13.1</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10</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10</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10</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Leak Conductance</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12985">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E</a:t>
                      </a:r>
                      <a:r>
                        <a:rPr lang="en-US" sz="1400" cap="small" baseline="-25000">
                          <a:effectLst/>
                          <a:latin typeface="Times New Roman" panose="02020603050405020304" pitchFamily="18" charset="0"/>
                          <a:cs typeface="Times New Roman" panose="02020603050405020304" pitchFamily="18" charset="0"/>
                        </a:rPr>
                        <a:t>l</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-70</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-58</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-65</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-65</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-70</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Reversal Potential</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56493">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ΔT</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4</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7</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2</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2</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2</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Slope Factor</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12985">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Vt</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-50</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-54</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-50</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-50</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-50</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Threshold Voltage</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12985">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τ</a:t>
                      </a:r>
                      <a:r>
                        <a:rPr lang="en-US" sz="1400" cap="small" baseline="-25000">
                          <a:effectLst/>
                          <a:latin typeface="Times New Roman" panose="02020603050405020304" pitchFamily="18" charset="0"/>
                          <a:cs typeface="Times New Roman" panose="02020603050405020304" pitchFamily="18" charset="0"/>
                        </a:rPr>
                        <a:t>w</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13</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8.7</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1</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1</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8</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Adaptation time constant</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56493">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I</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350</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0</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0</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0</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0</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Injected Current</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512985">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A</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9</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-17</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-13</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-13</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-20</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Subthreshold adaptation</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512985">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B</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250</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1033</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260</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1200</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675</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Spike-triggered adaptation</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bl>
          </a:graphicData>
        </a:graphic>
      </p:graphicFrame>
      <p:pic>
        <p:nvPicPr>
          <p:cNvPr id="7" name="Picture 1" descr=" 1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63743" y="1512934"/>
            <a:ext cx="3581869" cy="40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 13"/>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65481" y="1978543"/>
            <a:ext cx="1425473" cy="468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 14"/>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10600" y="3051107"/>
            <a:ext cx="951064" cy="427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descr=" 8"/>
          <p:cNvSpPr txBox="1"/>
          <p:nvPr/>
        </p:nvSpPr>
        <p:spPr>
          <a:xfrm>
            <a:off x="7062804" y="3051107"/>
            <a:ext cx="1547796" cy="338554"/>
          </a:xfrm>
          <a:prstGeom prst="rect">
            <a:avLst/>
          </a:prstGeom>
          <a:noFill/>
        </p:spPr>
        <p:txBody>
          <a:bodyPr wrap="none" rtlCol="0">
            <a:spAutoFit/>
          </a:bodyPr>
          <a:lstStyle/>
          <a:p>
            <a:r>
              <a:rPr lang="en-IN" sz="1600" dirty="0">
                <a:latin typeface="Times New Roman" panose="02020603050405020304" pitchFamily="18" charset="0"/>
                <a:cs typeface="Times New Roman" panose="02020603050405020304" pitchFamily="18" charset="0"/>
              </a:rPr>
              <a:t>If V&gt; 0 mV then</a:t>
            </a:r>
          </a:p>
        </p:txBody>
      </p:sp>
      <p:sp>
        <p:nvSpPr>
          <p:cNvPr id="11" name="Title 14"/>
          <p:cNvSpPr txBox="1">
            <a:spLocks/>
          </p:cNvSpPr>
          <p:nvPr/>
        </p:nvSpPr>
        <p:spPr>
          <a:xfrm>
            <a:off x="6957824" y="1066522"/>
            <a:ext cx="2321317" cy="358208"/>
          </a:xfrm>
          <a:prstGeom prst="roundRect">
            <a:avLst/>
          </a:prstGeom>
          <a:solidFill>
            <a:srgbClr val="FFC000"/>
          </a:solidFill>
          <a:ln>
            <a:noFill/>
          </a:ln>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0000" lnSpcReduction="20000"/>
          </a:bodyPr>
          <a:lstStyle>
            <a:lvl1pPr algn="l" defTabSz="685800" rtl="0" eaLnBrk="1" latinLnBrk="0" hangingPunct="1">
              <a:lnSpc>
                <a:spcPct val="90000"/>
              </a:lnSpc>
              <a:spcBef>
                <a:spcPct val="0"/>
              </a:spcBef>
              <a:buNone/>
              <a:defRPr sz="33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IN" sz="2200" dirty="0">
                <a:solidFill>
                  <a:srgbClr val="552699"/>
                </a:solidFill>
                <a:latin typeface="Times New Roman" panose="02020603050405020304" pitchFamily="18" charset="0"/>
                <a:cs typeface="Times New Roman" panose="02020603050405020304" pitchFamily="18" charset="0"/>
              </a:rPr>
              <a:t>Coupled equations</a:t>
            </a:r>
            <a:endParaRPr lang="en-US" sz="2200" dirty="0">
              <a:solidFill>
                <a:srgbClr val="552699"/>
              </a:solidFill>
            </a:endParaRPr>
          </a:p>
        </p:txBody>
      </p:sp>
      <mc:AlternateContent xmlns:mc="http://schemas.openxmlformats.org/markup-compatibility/2006" xmlns:a14="http://schemas.microsoft.com/office/drawing/2010/main">
        <mc:Choice Requires="a14">
          <p:sp>
            <p:nvSpPr>
              <p:cNvPr id="13" name="Rectangle 12"/>
              <p:cNvSpPr/>
              <p:nvPr/>
            </p:nvSpPr>
            <p:spPr>
              <a:xfrm>
                <a:off x="6587032" y="4847415"/>
                <a:ext cx="4135290" cy="1310359"/>
              </a:xfrm>
              <a:prstGeom prst="rect">
                <a:avLst/>
              </a:prstGeom>
            </p:spPr>
            <p:txBody>
              <a:bodyPr wrap="square">
                <a:spAutoFit/>
              </a:bodyPr>
              <a:lstStyle/>
              <a:p>
                <a:pPr algn="just">
                  <a:lnSpc>
                    <a:spcPct val="200000"/>
                  </a:lnSpc>
                  <a:spcAft>
                    <a:spcPts val="800"/>
                  </a:spcAft>
                </a:pPr>
                <a14:m>
                  <m:oMathPara xmlns:m="http://schemas.openxmlformats.org/officeDocument/2006/math">
                    <m:oMathParaPr>
                      <m:jc m:val="centerGroup"/>
                    </m:oMathParaPr>
                    <m:oMath xmlns:m="http://schemas.openxmlformats.org/officeDocument/2006/math">
                      <m:r>
                        <m:rPr>
                          <m:sty m:val="p"/>
                        </m:rPr>
                        <a:rPr lang="en-IN" sz="1600">
                          <a:latin typeface="Cambria Math" panose="02040503050406030204" pitchFamily="18" charset="0"/>
                          <a:ea typeface="Times New Roman" panose="02020603050405020304" pitchFamily="18" charset="0"/>
                          <a:cs typeface="Times New Roman" panose="02020603050405020304" pitchFamily="18" charset="0"/>
                        </a:rPr>
                        <m:t>Γ</m:t>
                      </m:r>
                      <m:r>
                        <a:rPr lang="en-IN" sz="1600"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r>
                                <a:rPr lang="en-IN" sz="1600" i="1">
                                  <a:latin typeface="Cambria Math" panose="02040503050406030204" pitchFamily="18" charset="0"/>
                                  <a:ea typeface="Times New Roman" panose="02020603050405020304" pitchFamily="18" charset="0"/>
                                  <a:cs typeface="Times New Roman" panose="02020603050405020304" pitchFamily="18" charset="0"/>
                                </a:rPr>
                                <m:t>2</m:t>
                              </m:r>
                            </m:num>
                            <m:den>
                              <m:r>
                                <a:rPr lang="en-IN" sz="1600" i="1">
                                  <a:latin typeface="Cambria Math" panose="02040503050406030204" pitchFamily="18" charset="0"/>
                                  <a:ea typeface="Times New Roman" panose="02020603050405020304" pitchFamily="18" charset="0"/>
                                  <a:cs typeface="Times New Roman" panose="02020603050405020304" pitchFamily="18" charset="0"/>
                                </a:rPr>
                                <m:t>1−2</m:t>
                              </m:r>
                              <m:r>
                                <a:rPr lang="en-IN" sz="1600" i="1">
                                  <a:latin typeface="Cambria Math" panose="02040503050406030204" pitchFamily="18" charset="0"/>
                                  <a:ea typeface="Times New Roman" panose="02020603050405020304" pitchFamily="18" charset="0"/>
                                  <a:cs typeface="Times New Roman" panose="02020603050405020304" pitchFamily="18" charset="0"/>
                                </a:rPr>
                                <m:t>𝛿</m:t>
                              </m:r>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1600" i="1">
                                      <a:latin typeface="Cambria Math" panose="02040503050406030204" pitchFamily="18" charset="0"/>
                                      <a:ea typeface="Times New Roman" panose="02020603050405020304" pitchFamily="18" charset="0"/>
                                      <a:cs typeface="Times New Roman" panose="02020603050405020304" pitchFamily="18" charset="0"/>
                                    </a:rPr>
                                    <m:t>𝑟</m:t>
                                  </m:r>
                                </m:e>
                                <m:sub>
                                  <m:r>
                                    <a:rPr lang="en-IN" sz="1600" i="1">
                                      <a:latin typeface="Cambria Math" panose="02040503050406030204" pitchFamily="18" charset="0"/>
                                      <a:ea typeface="Times New Roman" panose="02020603050405020304" pitchFamily="18" charset="0"/>
                                      <a:cs typeface="Times New Roman" panose="02020603050405020304" pitchFamily="18" charset="0"/>
                                    </a:rPr>
                                    <m:t>𝑒𝑥𝑝</m:t>
                                  </m:r>
                                </m:sub>
                              </m:sSub>
                            </m:den>
                          </m:f>
                        </m:e>
                      </m:d>
                      <m:d>
                        <m:d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1600" i="1">
                                      <a:latin typeface="Cambria Math" panose="02040503050406030204" pitchFamily="18" charset="0"/>
                                      <a:ea typeface="Times New Roman" panose="02020603050405020304" pitchFamily="18" charset="0"/>
                                      <a:cs typeface="Times New Roman" panose="02020603050405020304" pitchFamily="18" charset="0"/>
                                    </a:rPr>
                                    <m:t>𝑁</m:t>
                                  </m:r>
                                </m:e>
                                <m:sub>
                                  <m:r>
                                    <a:rPr lang="en-IN" sz="1600" i="1">
                                      <a:latin typeface="Cambria Math" panose="02040503050406030204" pitchFamily="18" charset="0"/>
                                      <a:ea typeface="Times New Roman" panose="02020603050405020304" pitchFamily="18" charset="0"/>
                                      <a:cs typeface="Times New Roman" panose="02020603050405020304" pitchFamily="18" charset="0"/>
                                    </a:rPr>
                                    <m:t>𝑐𝑜𝑖𝑛</m:t>
                                  </m:r>
                                </m:sub>
                              </m:sSub>
                              <m:r>
                                <a:rPr lang="en-IN" sz="1600" i="1">
                                  <a:latin typeface="Cambria Math" panose="02040503050406030204" pitchFamily="18" charset="0"/>
                                  <a:ea typeface="Times New Roman" panose="02020603050405020304" pitchFamily="18" charset="0"/>
                                  <a:cs typeface="Times New Roman" panose="02020603050405020304" pitchFamily="18" charset="0"/>
                                </a:rPr>
                                <m:t>−2</m:t>
                              </m:r>
                              <m:r>
                                <a:rPr lang="en-IN" sz="1600" i="1">
                                  <a:latin typeface="Cambria Math" panose="02040503050406030204" pitchFamily="18" charset="0"/>
                                  <a:ea typeface="Times New Roman" panose="02020603050405020304" pitchFamily="18" charset="0"/>
                                  <a:cs typeface="Times New Roman" panose="02020603050405020304" pitchFamily="18" charset="0"/>
                                </a:rPr>
                                <m:t>𝛿</m:t>
                              </m:r>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1600" i="1">
                                      <a:latin typeface="Cambria Math" panose="02040503050406030204" pitchFamily="18" charset="0"/>
                                      <a:ea typeface="Times New Roman" panose="02020603050405020304" pitchFamily="18" charset="0"/>
                                      <a:cs typeface="Times New Roman" panose="02020603050405020304" pitchFamily="18" charset="0"/>
                                    </a:rPr>
                                    <m:t>𝑁</m:t>
                                  </m:r>
                                </m:e>
                                <m:sub>
                                  <m:r>
                                    <a:rPr lang="en-IN" sz="1600" i="1">
                                      <a:latin typeface="Cambria Math" panose="02040503050406030204" pitchFamily="18" charset="0"/>
                                      <a:ea typeface="Times New Roman" panose="02020603050405020304" pitchFamily="18" charset="0"/>
                                      <a:cs typeface="Times New Roman" panose="02020603050405020304" pitchFamily="18" charset="0"/>
                                    </a:rPr>
                                    <m:t>𝑒𝑥𝑝</m:t>
                                  </m:r>
                                </m:sub>
                              </m:sSub>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1600" i="1">
                                      <a:latin typeface="Cambria Math" panose="02040503050406030204" pitchFamily="18" charset="0"/>
                                      <a:ea typeface="Times New Roman" panose="02020603050405020304" pitchFamily="18" charset="0"/>
                                      <a:cs typeface="Times New Roman" panose="02020603050405020304" pitchFamily="18" charset="0"/>
                                    </a:rPr>
                                    <m:t>𝑟</m:t>
                                  </m:r>
                                </m:e>
                                <m:sub>
                                  <m:r>
                                    <a:rPr lang="en-IN" sz="1600" i="1">
                                      <a:latin typeface="Cambria Math" panose="02040503050406030204" pitchFamily="18" charset="0"/>
                                      <a:ea typeface="Times New Roman" panose="02020603050405020304" pitchFamily="18" charset="0"/>
                                      <a:cs typeface="Times New Roman" panose="02020603050405020304" pitchFamily="18" charset="0"/>
                                    </a:rPr>
                                    <m:t>𝑒𝑥𝑝</m:t>
                                  </m:r>
                                </m:sub>
                              </m:sSub>
                            </m:num>
                            <m:den>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1600" i="1">
                                      <a:latin typeface="Cambria Math" panose="02040503050406030204" pitchFamily="18" charset="0"/>
                                      <a:ea typeface="Times New Roman" panose="02020603050405020304" pitchFamily="18" charset="0"/>
                                      <a:cs typeface="Times New Roman" panose="02020603050405020304" pitchFamily="18" charset="0"/>
                                    </a:rPr>
                                    <m:t>𝑁</m:t>
                                  </m:r>
                                </m:e>
                                <m:sub>
                                  <m:r>
                                    <a:rPr lang="en-IN" sz="1600" i="1">
                                      <a:latin typeface="Cambria Math" panose="02040503050406030204" pitchFamily="18" charset="0"/>
                                      <a:ea typeface="Times New Roman" panose="02020603050405020304" pitchFamily="18" charset="0"/>
                                      <a:cs typeface="Times New Roman" panose="02020603050405020304" pitchFamily="18" charset="0"/>
                                    </a:rPr>
                                    <m:t>𝑒𝑥𝑝</m:t>
                                  </m:r>
                                </m:sub>
                              </m:sSub>
                              <m:r>
                                <a:rPr lang="en-IN" sz="16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1600" i="1">
                                      <a:latin typeface="Cambria Math" panose="02040503050406030204" pitchFamily="18" charset="0"/>
                                      <a:ea typeface="Times New Roman" panose="02020603050405020304" pitchFamily="18" charset="0"/>
                                      <a:cs typeface="Times New Roman" panose="02020603050405020304" pitchFamily="18" charset="0"/>
                                    </a:rPr>
                                    <m:t>𝑁</m:t>
                                  </m:r>
                                </m:e>
                                <m:sub>
                                  <m:r>
                                    <a:rPr lang="en-IN" sz="1600" i="1">
                                      <a:latin typeface="Cambria Math" panose="02040503050406030204" pitchFamily="18" charset="0"/>
                                      <a:ea typeface="Times New Roman" panose="02020603050405020304" pitchFamily="18" charset="0"/>
                                      <a:cs typeface="Times New Roman" panose="02020603050405020304" pitchFamily="18" charset="0"/>
                                    </a:rPr>
                                    <m:t>𝑚𝑜𝑑𝑒𝑙</m:t>
                                  </m:r>
                                </m:sub>
                              </m:sSub>
                            </m:den>
                          </m:f>
                        </m:e>
                      </m:d>
                    </m:oMath>
                  </m:oMathPara>
                </a14:m>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6587032" y="4847415"/>
                <a:ext cx="4135290" cy="1310359"/>
              </a:xfrm>
              <a:prstGeom prst="rect">
                <a:avLst/>
              </a:prstGeom>
              <a:blipFill>
                <a:blip r:embed="rId7"/>
                <a:stretch>
                  <a:fillRect/>
                </a:stretch>
              </a:blipFill>
            </p:spPr>
            <p:txBody>
              <a:bodyPr/>
              <a:lstStyle/>
              <a:p>
                <a:r>
                  <a:rPr lang="en-IN">
                    <a:noFill/>
                  </a:rPr>
                  <a:t> </a:t>
                </a:r>
              </a:p>
            </p:txBody>
          </p:sp>
        </mc:Fallback>
      </mc:AlternateContent>
      <p:sp>
        <p:nvSpPr>
          <p:cNvPr id="16" name="TextBox 15" descr=" 8"/>
          <p:cNvSpPr txBox="1"/>
          <p:nvPr/>
        </p:nvSpPr>
        <p:spPr>
          <a:xfrm>
            <a:off x="7369770" y="4313808"/>
            <a:ext cx="1457322" cy="338554"/>
          </a:xfrm>
          <a:prstGeom prst="rect">
            <a:avLst/>
          </a:prstGeom>
          <a:noFill/>
        </p:spPr>
        <p:txBody>
          <a:bodyPr wrap="none" rtlCol="0">
            <a:spAutoFit/>
          </a:bodyPr>
          <a:lstStyle/>
          <a:p>
            <a:r>
              <a:rPr lang="en-IN" sz="1600" dirty="0">
                <a:latin typeface="Times New Roman" panose="02020603050405020304" pitchFamily="18" charset="0"/>
                <a:cs typeface="Times New Roman" panose="02020603050405020304" pitchFamily="18" charset="0"/>
              </a:rPr>
              <a:t>PSO Algorithm</a:t>
            </a:r>
          </a:p>
        </p:txBody>
      </p:sp>
      <p:sp>
        <p:nvSpPr>
          <p:cNvPr id="17" name="Title 14"/>
          <p:cNvSpPr txBox="1">
            <a:spLocks/>
          </p:cNvSpPr>
          <p:nvPr/>
        </p:nvSpPr>
        <p:spPr>
          <a:xfrm>
            <a:off x="6957824" y="2546308"/>
            <a:ext cx="2321317" cy="358208"/>
          </a:xfrm>
          <a:prstGeom prst="roundRect">
            <a:avLst/>
          </a:prstGeom>
          <a:solidFill>
            <a:srgbClr val="FFC000"/>
          </a:solidFill>
          <a:ln>
            <a:noFill/>
          </a:ln>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90000" lnSpcReduction="20000"/>
          </a:bodyPr>
          <a:lstStyle>
            <a:lvl1pPr algn="l" defTabSz="685800" rtl="0" eaLnBrk="1" latinLnBrk="0" hangingPunct="1">
              <a:lnSpc>
                <a:spcPct val="90000"/>
              </a:lnSpc>
              <a:spcBef>
                <a:spcPct val="0"/>
              </a:spcBef>
              <a:buNone/>
              <a:defRPr sz="33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IN" sz="2200" dirty="0">
                <a:solidFill>
                  <a:srgbClr val="552699"/>
                </a:solidFill>
                <a:latin typeface="Times New Roman" panose="02020603050405020304" pitchFamily="18" charset="0"/>
                <a:cs typeface="Times New Roman" panose="02020603050405020304" pitchFamily="18" charset="0"/>
              </a:rPr>
              <a:t>Reset function</a:t>
            </a:r>
            <a:endParaRPr lang="en-US" sz="2200" dirty="0">
              <a:solidFill>
                <a:srgbClr val="552699"/>
              </a:solidFill>
            </a:endParaRPr>
          </a:p>
        </p:txBody>
      </p:sp>
      <p:sp>
        <p:nvSpPr>
          <p:cNvPr id="18" name="Title 14"/>
          <p:cNvSpPr txBox="1">
            <a:spLocks/>
          </p:cNvSpPr>
          <p:nvPr/>
        </p:nvSpPr>
        <p:spPr>
          <a:xfrm>
            <a:off x="6937773" y="3823748"/>
            <a:ext cx="2321317" cy="358208"/>
          </a:xfrm>
          <a:prstGeom prst="roundRect">
            <a:avLst/>
          </a:prstGeom>
          <a:solidFill>
            <a:srgbClr val="FFC000"/>
          </a:solidFill>
          <a:ln>
            <a:noFill/>
          </a:ln>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IN" sz="2000" dirty="0">
                <a:solidFill>
                  <a:srgbClr val="552699"/>
                </a:solidFill>
                <a:latin typeface="Times New Roman" panose="02020603050405020304" pitchFamily="18" charset="0"/>
                <a:cs typeface="Times New Roman" panose="02020603050405020304" pitchFamily="18" charset="0"/>
              </a:rPr>
              <a:t>Optimisation</a:t>
            </a:r>
            <a:endParaRPr lang="en-US" sz="2000" dirty="0">
              <a:solidFill>
                <a:srgbClr val="552699"/>
              </a:solidFill>
            </a:endParaRPr>
          </a:p>
        </p:txBody>
      </p:sp>
      <p:sp>
        <p:nvSpPr>
          <p:cNvPr id="19" name="Title 14"/>
          <p:cNvSpPr txBox="1">
            <a:spLocks/>
          </p:cNvSpPr>
          <p:nvPr/>
        </p:nvSpPr>
        <p:spPr>
          <a:xfrm>
            <a:off x="6957824" y="4869702"/>
            <a:ext cx="2605989" cy="358208"/>
          </a:xfrm>
          <a:prstGeom prst="roundRect">
            <a:avLst/>
          </a:prstGeom>
          <a:solidFill>
            <a:srgbClr val="FFC000"/>
          </a:solidFill>
          <a:ln>
            <a:noFill/>
          </a:ln>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IN" sz="2000" dirty="0">
                <a:solidFill>
                  <a:srgbClr val="552699"/>
                </a:solidFill>
                <a:latin typeface="Times New Roman" panose="02020603050405020304" pitchFamily="18" charset="0"/>
                <a:cs typeface="Times New Roman" panose="02020603050405020304" pitchFamily="18" charset="0"/>
              </a:rPr>
              <a:t>Coincidence detection</a:t>
            </a:r>
            <a:endParaRPr lang="en-US" sz="2000" dirty="0">
              <a:solidFill>
                <a:srgbClr val="552699"/>
              </a:solidFill>
            </a:endParaRPr>
          </a:p>
        </p:txBody>
      </p:sp>
      <p:sp>
        <p:nvSpPr>
          <p:cNvPr id="14" name="Rectangle 13"/>
          <p:cNvSpPr/>
          <p:nvPr/>
        </p:nvSpPr>
        <p:spPr>
          <a:xfrm>
            <a:off x="1976542" y="6398054"/>
            <a:ext cx="8500205" cy="400110"/>
          </a:xfrm>
          <a:prstGeom prst="rect">
            <a:avLst/>
          </a:prstGeom>
          <a:solidFill>
            <a:schemeClr val="bg2">
              <a:lumMod val="90000"/>
            </a:schemeClr>
          </a:solidFill>
        </p:spPr>
        <p:txBody>
          <a:bodyPr wrap="square">
            <a:spAutoFit/>
          </a:bodyPr>
          <a:lstStyle/>
          <a:p>
            <a:pPr marL="0" lvl="1"/>
            <a:r>
              <a:rPr lang="en-IN" sz="1000" dirty="0" err="1">
                <a:latin typeface="Times New Roman" panose="02020603050405020304" pitchFamily="18" charset="0"/>
                <a:cs typeface="Times New Roman" panose="02020603050405020304" pitchFamily="18" charset="0"/>
              </a:rPr>
              <a:t>Medini</a:t>
            </a:r>
            <a:r>
              <a:rPr lang="en-IN" sz="1000" dirty="0">
                <a:latin typeface="Times New Roman" panose="02020603050405020304" pitchFamily="18" charset="0"/>
                <a:cs typeface="Times New Roman" panose="02020603050405020304" pitchFamily="18" charset="0"/>
              </a:rPr>
              <a:t> C., </a:t>
            </a:r>
            <a:r>
              <a:rPr lang="en-IN" sz="1000" dirty="0" err="1">
                <a:latin typeface="Times New Roman" panose="02020603050405020304" pitchFamily="18" charset="0"/>
                <a:cs typeface="Times New Roman" panose="02020603050405020304" pitchFamily="18" charset="0"/>
              </a:rPr>
              <a:t>Vijayan</a:t>
            </a:r>
            <a:r>
              <a:rPr lang="en-IN" sz="1000" dirty="0">
                <a:latin typeface="Times New Roman" panose="02020603050405020304" pitchFamily="18" charset="0"/>
                <a:cs typeface="Times New Roman" panose="02020603050405020304" pitchFamily="18" charset="0"/>
              </a:rPr>
              <a:t> A., D'Angelo E., Nair B. and </a:t>
            </a:r>
            <a:r>
              <a:rPr lang="en-IN" sz="1000" dirty="0" err="1">
                <a:latin typeface="Times New Roman" panose="02020603050405020304" pitchFamily="18" charset="0"/>
                <a:cs typeface="Times New Roman" panose="02020603050405020304" pitchFamily="18" charset="0"/>
              </a:rPr>
              <a:t>Diwakar</a:t>
            </a:r>
            <a:r>
              <a:rPr lang="en-IN" sz="1000" dirty="0">
                <a:latin typeface="Times New Roman" panose="02020603050405020304" pitchFamily="18" charset="0"/>
                <a:cs typeface="Times New Roman" panose="02020603050405020304" pitchFamily="18" charset="0"/>
              </a:rPr>
              <a:t> S. Computationally Efficient </a:t>
            </a:r>
            <a:r>
              <a:rPr lang="en-IN" sz="1000" dirty="0" err="1">
                <a:latin typeface="Times New Roman" panose="02020603050405020304" pitchFamily="18" charset="0"/>
                <a:cs typeface="Times New Roman" panose="02020603050405020304" pitchFamily="18" charset="0"/>
              </a:rPr>
              <a:t>Biorealistic</a:t>
            </a:r>
            <a:r>
              <a:rPr lang="en-IN" sz="1000" dirty="0">
                <a:latin typeface="Times New Roman" panose="02020603050405020304" pitchFamily="18" charset="0"/>
                <a:cs typeface="Times New Roman" panose="02020603050405020304" pitchFamily="18" charset="0"/>
              </a:rPr>
              <a:t> Reconstructions of Cerebellar Neuron Spiking Patterns, Proceedings of International Conference on Interdisciplinary Advances in Applied Computing , Amrita University, Coimbatore, India, October 10-11, 2014.</a:t>
            </a:r>
          </a:p>
        </p:txBody>
      </p:sp>
      <p:sp>
        <p:nvSpPr>
          <p:cNvPr id="4" name="TextBox 3">
            <a:extLst>
              <a:ext uri="{FF2B5EF4-FFF2-40B4-BE49-F238E27FC236}">
                <a16:creationId xmlns:a16="http://schemas.microsoft.com/office/drawing/2014/main" id="{54893521-3C29-BFFD-950F-76A462EA5F15}"/>
              </a:ext>
            </a:extLst>
          </p:cNvPr>
          <p:cNvSpPr txBox="1"/>
          <p:nvPr/>
        </p:nvSpPr>
        <p:spPr>
          <a:xfrm>
            <a:off x="10340754" y="4549163"/>
            <a:ext cx="1502334"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Medini et.al.,2014</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5" name="Slide Number Placeholder 11">
            <a:extLst>
              <a:ext uri="{FF2B5EF4-FFF2-40B4-BE49-F238E27FC236}">
                <a16:creationId xmlns:a16="http://schemas.microsoft.com/office/drawing/2014/main" id="{E3349DA1-A3EE-CBD4-70F3-454981B3BAEE}"/>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11</a:t>
            </a:fld>
            <a:endParaRPr lang="en-US" dirty="0">
              <a:solidFill>
                <a:schemeClr val="bg1"/>
              </a:solidFill>
            </a:endParaRPr>
          </a:p>
        </p:txBody>
      </p:sp>
    </p:spTree>
    <p:custDataLst>
      <p:tags r:id="rId1"/>
    </p:custDataLst>
    <p:extLst>
      <p:ext uri="{BB962C8B-B14F-4D97-AF65-F5344CB8AC3E}">
        <p14:creationId xmlns:p14="http://schemas.microsoft.com/office/powerpoint/2010/main" val="3796837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145636" y="95726"/>
            <a:ext cx="7772400" cy="444711"/>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200" dirty="0">
                <a:solidFill>
                  <a:schemeClr val="bg1"/>
                </a:solidFill>
                <a:latin typeface="Times New Roman" panose="02020603050405020304" pitchFamily="18" charset="0"/>
                <a:cs typeface="Times New Roman" panose="02020603050405020304" pitchFamily="18" charset="0"/>
              </a:rPr>
              <a:t>Modeling electro-responsiveness properties of cerebellar neurons</a:t>
            </a:r>
          </a:p>
        </p:txBody>
      </p:sp>
      <p:pic>
        <p:nvPicPr>
          <p:cNvPr id="8" name="Picture 7"/>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90" b="28027" l="26648" r="73352"/>
                    </a14:imgEffect>
                  </a14:imgLayer>
                </a14:imgProps>
              </a:ext>
              <a:ext uri="{28A0092B-C50C-407E-A947-70E740481C1C}">
                <a14:useLocalDpi xmlns:a14="http://schemas.microsoft.com/office/drawing/2010/main" val="0"/>
              </a:ext>
            </a:extLst>
          </a:blip>
          <a:srcRect l="26788" t="2309" r="26995" b="71024"/>
          <a:stretch/>
        </p:blipFill>
        <p:spPr>
          <a:xfrm>
            <a:off x="476441" y="5029273"/>
            <a:ext cx="2465769" cy="1348343"/>
          </a:xfrm>
          <a:prstGeom prst="rect">
            <a:avLst/>
          </a:prstGeom>
        </p:spPr>
      </p:pic>
      <p:grpSp>
        <p:nvGrpSpPr>
          <p:cNvPr id="28" name="Group 27"/>
          <p:cNvGrpSpPr/>
          <p:nvPr/>
        </p:nvGrpSpPr>
        <p:grpSpPr>
          <a:xfrm>
            <a:off x="8677099" y="2030316"/>
            <a:ext cx="2726556" cy="1717056"/>
            <a:chOff x="4571999" y="740518"/>
            <a:chExt cx="2726556" cy="1717056"/>
          </a:xfrm>
        </p:grpSpPr>
        <p:pic>
          <p:nvPicPr>
            <p:cNvPr id="13" name="Picture 12"/>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42676" b="63620" l="1032" r="48883"/>
                      </a14:imgEffect>
                    </a14:imgLayer>
                  </a14:imgProps>
                </a:ext>
                <a:ext uri="{28A0092B-C50C-407E-A947-70E740481C1C}">
                  <a14:useLocalDpi xmlns:a14="http://schemas.microsoft.com/office/drawing/2010/main" val="0"/>
                </a:ext>
              </a:extLst>
            </a:blip>
            <a:srcRect l="1577" t="40472" r="51697" b="37292"/>
            <a:stretch/>
          </p:blipFill>
          <p:spPr>
            <a:xfrm>
              <a:off x="4571999" y="740518"/>
              <a:ext cx="2726556" cy="1227886"/>
            </a:xfrm>
            <a:prstGeom prst="rect">
              <a:avLst/>
            </a:prstGeom>
          </p:spPr>
        </p:pic>
        <p:sp>
          <p:nvSpPr>
            <p:cNvPr id="14" name="Title 14"/>
            <p:cNvSpPr txBox="1">
              <a:spLocks/>
            </p:cNvSpPr>
            <p:nvPr/>
          </p:nvSpPr>
          <p:spPr>
            <a:xfrm>
              <a:off x="4796982" y="2135590"/>
              <a:ext cx="2338517" cy="321984"/>
            </a:xfrm>
            <a:prstGeom prst="roundRect">
              <a:avLst/>
            </a:prstGeom>
            <a:solidFill>
              <a:srgbClr val="0D3539"/>
            </a:solidFill>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fontScale="67500" lnSpcReduction="20000"/>
            </a:bodyPr>
            <a:lstStyle>
              <a:lvl1pPr algn="l" defTabSz="685800" rtl="0" eaLnBrk="1" latinLnBrk="0" hangingPunct="1">
                <a:lnSpc>
                  <a:spcPct val="90000"/>
                </a:lnSpc>
                <a:spcBef>
                  <a:spcPct val="0"/>
                </a:spcBef>
                <a:buNone/>
                <a:defRPr sz="33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IN" sz="2400" dirty="0">
                  <a:solidFill>
                    <a:schemeClr val="bg1"/>
                  </a:solidFill>
                  <a:latin typeface="Times New Roman" panose="02020603050405020304" pitchFamily="18" charset="0"/>
                  <a:cs typeface="Times New Roman" panose="02020603050405020304" pitchFamily="18" charset="0"/>
                </a:rPr>
                <a:t>Inferior </a:t>
              </a:r>
              <a:r>
                <a:rPr lang="en-IN" sz="2400" dirty="0" err="1">
                  <a:solidFill>
                    <a:schemeClr val="bg1"/>
                  </a:solidFill>
                  <a:latin typeface="Times New Roman" panose="02020603050405020304" pitchFamily="18" charset="0"/>
                  <a:cs typeface="Times New Roman" panose="02020603050405020304" pitchFamily="18" charset="0"/>
                </a:rPr>
                <a:t>Olivary</a:t>
              </a:r>
              <a:r>
                <a:rPr lang="en-IN" sz="2400" dirty="0">
                  <a:solidFill>
                    <a:schemeClr val="bg1"/>
                  </a:solidFill>
                  <a:latin typeface="Times New Roman" panose="02020603050405020304" pitchFamily="18" charset="0"/>
                  <a:cs typeface="Times New Roman" panose="02020603050405020304" pitchFamily="18" charset="0"/>
                </a:rPr>
                <a:t> Nuclei</a:t>
              </a:r>
              <a:endParaRPr lang="en-US" sz="2400" dirty="0">
                <a:solidFill>
                  <a:schemeClr val="bg1"/>
                </a:solidFill>
              </a:endParaRPr>
            </a:p>
          </p:txBody>
        </p:sp>
      </p:grpSp>
      <p:pic>
        <p:nvPicPr>
          <p:cNvPr id="17" name="Picture 16"/>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77906" b="100000" l="49513" r="100000"/>
                    </a14:imgEffect>
                  </a14:imgLayer>
                </a14:imgProps>
              </a:ext>
              <a:ext uri="{28A0092B-C50C-407E-A947-70E740481C1C}">
                <a14:useLocalDpi xmlns:a14="http://schemas.microsoft.com/office/drawing/2010/main" val="0"/>
              </a:ext>
            </a:extLst>
          </a:blip>
          <a:srcRect l="50711" t="77700"/>
          <a:stretch/>
        </p:blipFill>
        <p:spPr>
          <a:xfrm>
            <a:off x="298744" y="805426"/>
            <a:ext cx="2738384" cy="1172464"/>
          </a:xfrm>
          <a:prstGeom prst="rect">
            <a:avLst/>
          </a:prstGeom>
        </p:spPr>
      </p:pic>
      <p:pic>
        <p:nvPicPr>
          <p:cNvPr id="21" name="Content Placeholder 3"/>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28088" b="62198" l="55907" r="100000"/>
                    </a14:imgEffect>
                  </a14:imgLayer>
                </a14:imgProps>
              </a:ext>
              <a:ext uri="{28A0092B-C50C-407E-A947-70E740481C1C}">
                <a14:useLocalDpi xmlns:a14="http://schemas.microsoft.com/office/drawing/2010/main" val="0"/>
              </a:ext>
            </a:extLst>
          </a:blip>
          <a:srcRect l="56214" t="39657" b="37870"/>
          <a:stretch/>
        </p:blipFill>
        <p:spPr>
          <a:xfrm>
            <a:off x="255722" y="2172470"/>
            <a:ext cx="2907208" cy="1412074"/>
          </a:xfrm>
          <a:prstGeom prst="rect">
            <a:avLst/>
          </a:prstGeom>
        </p:spPr>
      </p:pic>
      <p:pic>
        <p:nvPicPr>
          <p:cNvPr id="25" name="Picture 24"/>
          <p:cNvPicPr>
            <a:picLocks noChangeAspect="1"/>
          </p:cNvPicPr>
          <p:nvPr/>
        </p:nvPicPr>
        <p:blipFill rotWithShape="1">
          <a:blip r:embed="rId12" cstate="print">
            <a:extLst>
              <a:ext uri="{BEBA8EAE-BF5A-486C-A8C5-ECC9F3942E4B}">
                <a14:imgProps xmlns:a14="http://schemas.microsoft.com/office/drawing/2010/main">
                  <a14:imgLayer r:embed="rId13">
                    <a14:imgEffect>
                      <a14:backgroundRemoval t="78935" b="100000" l="0" r="48367"/>
                    </a14:imgEffect>
                  </a14:imgLayer>
                </a14:imgProps>
              </a:ext>
              <a:ext uri="{28A0092B-C50C-407E-A947-70E740481C1C}">
                <a14:useLocalDpi xmlns:a14="http://schemas.microsoft.com/office/drawing/2010/main" val="0"/>
              </a:ext>
            </a:extLst>
          </a:blip>
          <a:srcRect t="78911" r="52246"/>
          <a:stretch/>
        </p:blipFill>
        <p:spPr>
          <a:xfrm>
            <a:off x="53590" y="3747372"/>
            <a:ext cx="3311470" cy="1383914"/>
          </a:xfrm>
          <a:prstGeom prst="rect">
            <a:avLst/>
          </a:prstGeom>
        </p:spPr>
      </p:pic>
      <p:pic>
        <p:nvPicPr>
          <p:cNvPr id="6" name="Picture 5">
            <a:extLst>
              <a:ext uri="{FF2B5EF4-FFF2-40B4-BE49-F238E27FC236}">
                <a16:creationId xmlns:a16="http://schemas.microsoft.com/office/drawing/2014/main" id="{B10EC852-7A7A-A17E-8A02-A7780A2E270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317763" y="5321901"/>
            <a:ext cx="4231398" cy="1389176"/>
          </a:xfrm>
          <a:prstGeom prst="rect">
            <a:avLst/>
          </a:prstGeom>
          <a:ln>
            <a:solidFill>
              <a:srgbClr val="0D3539"/>
            </a:solidFill>
          </a:ln>
        </p:spPr>
      </p:pic>
      <p:pic>
        <p:nvPicPr>
          <p:cNvPr id="7" name="Picture 6">
            <a:extLst>
              <a:ext uri="{FF2B5EF4-FFF2-40B4-BE49-F238E27FC236}">
                <a16:creationId xmlns:a16="http://schemas.microsoft.com/office/drawing/2014/main" id="{89989212-0BBD-73B9-4C93-969BA33BB2B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975548" y="3907765"/>
            <a:ext cx="4037267" cy="1350199"/>
          </a:xfrm>
          <a:prstGeom prst="rect">
            <a:avLst/>
          </a:prstGeom>
          <a:ln>
            <a:solidFill>
              <a:srgbClr val="0D3539"/>
            </a:solidFill>
          </a:ln>
        </p:spPr>
      </p:pic>
      <p:pic>
        <p:nvPicPr>
          <p:cNvPr id="9" name="Picture 8">
            <a:extLst>
              <a:ext uri="{FF2B5EF4-FFF2-40B4-BE49-F238E27FC236}">
                <a16:creationId xmlns:a16="http://schemas.microsoft.com/office/drawing/2014/main" id="{C06C28E0-287D-434E-E9E0-87ED4EE9AD1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264103" y="738453"/>
            <a:ext cx="4254259" cy="1344506"/>
          </a:xfrm>
          <a:prstGeom prst="rect">
            <a:avLst/>
          </a:prstGeom>
          <a:ln>
            <a:solidFill>
              <a:srgbClr val="0D3539"/>
            </a:solidFill>
          </a:ln>
        </p:spPr>
      </p:pic>
      <p:pic>
        <p:nvPicPr>
          <p:cNvPr id="11" name="Picture 10">
            <a:extLst>
              <a:ext uri="{FF2B5EF4-FFF2-40B4-BE49-F238E27FC236}">
                <a16:creationId xmlns:a16="http://schemas.microsoft.com/office/drawing/2014/main" id="{1E214797-CA69-9EA3-3764-1EE57459117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251772" y="2170904"/>
            <a:ext cx="4297610" cy="1492001"/>
          </a:xfrm>
          <a:prstGeom prst="rect">
            <a:avLst/>
          </a:prstGeom>
          <a:ln>
            <a:solidFill>
              <a:srgbClr val="0D3539"/>
            </a:solidFill>
          </a:ln>
        </p:spPr>
      </p:pic>
      <p:pic>
        <p:nvPicPr>
          <p:cNvPr id="12" name="Picture 11">
            <a:extLst>
              <a:ext uri="{FF2B5EF4-FFF2-40B4-BE49-F238E27FC236}">
                <a16:creationId xmlns:a16="http://schemas.microsoft.com/office/drawing/2014/main" id="{51437C7C-6A45-0D08-297D-8E3CEAA58C77}"/>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17763" y="3774305"/>
            <a:ext cx="4231398" cy="1415123"/>
          </a:xfrm>
          <a:prstGeom prst="rect">
            <a:avLst/>
          </a:prstGeom>
          <a:ln>
            <a:solidFill>
              <a:srgbClr val="0D3539"/>
            </a:solidFill>
          </a:ln>
        </p:spPr>
      </p:pic>
      <p:cxnSp>
        <p:nvCxnSpPr>
          <p:cNvPr id="15" name="Straight Connector 14">
            <a:extLst>
              <a:ext uri="{FF2B5EF4-FFF2-40B4-BE49-F238E27FC236}">
                <a16:creationId xmlns:a16="http://schemas.microsoft.com/office/drawing/2014/main" id="{654ED52E-BC3D-8EC6-6C9C-2214D3534299}"/>
              </a:ext>
            </a:extLst>
          </p:cNvPr>
          <p:cNvCxnSpPr/>
          <p:nvPr/>
        </p:nvCxnSpPr>
        <p:spPr>
          <a:xfrm>
            <a:off x="7828714" y="2203422"/>
            <a:ext cx="0" cy="3226519"/>
          </a:xfrm>
          <a:prstGeom prst="line">
            <a:avLst/>
          </a:prstGeom>
          <a:ln w="28575">
            <a:solidFill>
              <a:srgbClr val="C00000"/>
            </a:solidFill>
          </a:ln>
        </p:spPr>
        <p:style>
          <a:lnRef idx="3">
            <a:schemeClr val="accent2"/>
          </a:lnRef>
          <a:fillRef idx="0">
            <a:schemeClr val="accent2"/>
          </a:fillRef>
          <a:effectRef idx="2">
            <a:schemeClr val="accent2"/>
          </a:effectRef>
          <a:fontRef idx="minor">
            <a:schemeClr val="tx1"/>
          </a:fontRef>
        </p:style>
      </p:cxnSp>
      <p:sp>
        <p:nvSpPr>
          <p:cNvPr id="16" name="TextBox 15">
            <a:extLst>
              <a:ext uri="{FF2B5EF4-FFF2-40B4-BE49-F238E27FC236}">
                <a16:creationId xmlns:a16="http://schemas.microsoft.com/office/drawing/2014/main" id="{49BE5FD5-06A6-C1C8-E9BF-B1CA8D31B554}"/>
              </a:ext>
            </a:extLst>
          </p:cNvPr>
          <p:cNvSpPr txBox="1"/>
          <p:nvPr/>
        </p:nvSpPr>
        <p:spPr>
          <a:xfrm>
            <a:off x="8349394" y="5862600"/>
            <a:ext cx="1502334"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Medini et.al.,2014</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2" name="Slide Number Placeholder 11">
            <a:extLst>
              <a:ext uri="{FF2B5EF4-FFF2-40B4-BE49-F238E27FC236}">
                <a16:creationId xmlns:a16="http://schemas.microsoft.com/office/drawing/2014/main" id="{7DE63ED1-7C96-687F-2145-5A1A1CAE37E4}"/>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12</a:t>
            </a:fld>
            <a:endParaRPr lang="en-US" dirty="0">
              <a:solidFill>
                <a:schemeClr val="bg1"/>
              </a:solidFill>
            </a:endParaRPr>
          </a:p>
        </p:txBody>
      </p:sp>
    </p:spTree>
    <p:custDataLst>
      <p:tags r:id="rId1"/>
    </p:custDataLst>
    <p:extLst>
      <p:ext uri="{BB962C8B-B14F-4D97-AF65-F5344CB8AC3E}">
        <p14:creationId xmlns:p14="http://schemas.microsoft.com/office/powerpoint/2010/main" val="983653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209800" y="211975"/>
            <a:ext cx="7772400" cy="555776"/>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IN" sz="2800" dirty="0">
                <a:solidFill>
                  <a:schemeClr val="bg1"/>
                </a:solidFill>
                <a:latin typeface="Times New Roman" panose="02020603050405020304" pitchFamily="18" charset="0"/>
                <a:cs typeface="Times New Roman" panose="02020603050405020304" pitchFamily="18" charset="0"/>
              </a:rPr>
              <a:t>Capturing the repertoire of firing in Granule Cells</a:t>
            </a:r>
            <a:endParaRPr lang="en-US" sz="2800" dirty="0">
              <a:solidFill>
                <a:schemeClr val="bg1"/>
              </a:solidFill>
            </a:endParaRPr>
          </a:p>
        </p:txBody>
      </p:sp>
      <p:sp>
        <p:nvSpPr>
          <p:cNvPr id="4" name="Rectangle 3"/>
          <p:cNvSpPr/>
          <p:nvPr/>
        </p:nvSpPr>
        <p:spPr>
          <a:xfrm>
            <a:off x="1957368" y="6387993"/>
            <a:ext cx="8857275" cy="400110"/>
          </a:xfrm>
          <a:prstGeom prst="rect">
            <a:avLst/>
          </a:prstGeom>
          <a:solidFill>
            <a:schemeClr val="bg2">
              <a:lumMod val="90000"/>
            </a:schemeClr>
          </a:solidFill>
        </p:spPr>
        <p:txBody>
          <a:bodyPr wrap="square">
            <a:spAutoFit/>
          </a:bodyPr>
          <a:lstStyle/>
          <a:p>
            <a:pPr marL="0" lvl="1" algn="just"/>
            <a:r>
              <a:rPr lang="en-IN" sz="1000" dirty="0" err="1">
                <a:latin typeface="Times New Roman" panose="02020603050405020304" pitchFamily="18" charset="0"/>
                <a:cs typeface="Times New Roman" panose="02020603050405020304" pitchFamily="18" charset="0"/>
              </a:rPr>
              <a:t>Medini</a:t>
            </a:r>
            <a:r>
              <a:rPr lang="en-IN" sz="1000" dirty="0">
                <a:latin typeface="Times New Roman" panose="02020603050405020304" pitchFamily="18" charset="0"/>
                <a:cs typeface="Times New Roman" panose="02020603050405020304" pitchFamily="18" charset="0"/>
              </a:rPr>
              <a:t> C., </a:t>
            </a:r>
            <a:r>
              <a:rPr lang="en-IN" sz="1000" dirty="0" err="1">
                <a:latin typeface="Times New Roman" panose="02020603050405020304" pitchFamily="18" charset="0"/>
                <a:cs typeface="Times New Roman" panose="02020603050405020304" pitchFamily="18" charset="0"/>
              </a:rPr>
              <a:t>Vijayan</a:t>
            </a:r>
            <a:r>
              <a:rPr lang="en-IN" sz="1000" dirty="0">
                <a:latin typeface="Times New Roman" panose="02020603050405020304" pitchFamily="18" charset="0"/>
                <a:cs typeface="Times New Roman" panose="02020603050405020304" pitchFamily="18" charset="0"/>
              </a:rPr>
              <a:t> A., D'Angelo E., Nair B. and </a:t>
            </a:r>
            <a:r>
              <a:rPr lang="en-IN" sz="1000" dirty="0" err="1">
                <a:latin typeface="Times New Roman" panose="02020603050405020304" pitchFamily="18" charset="0"/>
                <a:cs typeface="Times New Roman" panose="02020603050405020304" pitchFamily="18" charset="0"/>
              </a:rPr>
              <a:t>Diwakar</a:t>
            </a:r>
            <a:r>
              <a:rPr lang="en-IN" sz="1000" dirty="0">
                <a:latin typeface="Times New Roman" panose="02020603050405020304" pitchFamily="18" charset="0"/>
                <a:cs typeface="Times New Roman" panose="02020603050405020304" pitchFamily="18" charset="0"/>
              </a:rPr>
              <a:t> S. Computationally Efficient </a:t>
            </a:r>
            <a:r>
              <a:rPr lang="en-IN" sz="1000" dirty="0" err="1">
                <a:latin typeface="Times New Roman" panose="02020603050405020304" pitchFamily="18" charset="0"/>
                <a:cs typeface="Times New Roman" panose="02020603050405020304" pitchFamily="18" charset="0"/>
              </a:rPr>
              <a:t>Biorealistic</a:t>
            </a:r>
            <a:r>
              <a:rPr lang="en-IN" sz="1000" dirty="0">
                <a:latin typeface="Times New Roman" panose="02020603050405020304" pitchFamily="18" charset="0"/>
                <a:cs typeface="Times New Roman" panose="02020603050405020304" pitchFamily="18" charset="0"/>
              </a:rPr>
              <a:t> Reconstructions of Cerebellar Neuron Spiking Patterns, Proceedings of International Conference on Interdisciplinary Advances in Applied Computing , Amrita University, Coimbatore, India, October 10-11, 2014.</a:t>
            </a:r>
          </a:p>
        </p:txBody>
      </p:sp>
      <p:grpSp>
        <p:nvGrpSpPr>
          <p:cNvPr id="27" name="Group 26"/>
          <p:cNvGrpSpPr/>
          <p:nvPr/>
        </p:nvGrpSpPr>
        <p:grpSpPr>
          <a:xfrm>
            <a:off x="128449" y="843865"/>
            <a:ext cx="5708564" cy="1969012"/>
            <a:chOff x="1355496" y="843865"/>
            <a:chExt cx="5708564" cy="1969012"/>
          </a:xfrm>
        </p:grpSpPr>
        <p:pic>
          <p:nvPicPr>
            <p:cNvPr id="8" name="Picture 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55496" y="849417"/>
              <a:ext cx="2854283" cy="1963460"/>
            </a:xfrm>
            <a:prstGeom prst="rect">
              <a:avLst/>
            </a:prstGeom>
            <a:ln>
              <a:noFill/>
            </a:ln>
          </p:spPr>
        </p:pic>
        <p:pic>
          <p:nvPicPr>
            <p:cNvPr id="9" name="Picture 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09779" y="843865"/>
              <a:ext cx="2854281" cy="1913660"/>
            </a:xfrm>
            <a:prstGeom prst="rect">
              <a:avLst/>
            </a:prstGeom>
            <a:ln>
              <a:noFill/>
            </a:ln>
          </p:spPr>
        </p:pic>
        <p:sp>
          <p:nvSpPr>
            <p:cNvPr id="2" name="TextBox 1"/>
            <p:cNvSpPr txBox="1"/>
            <p:nvPr/>
          </p:nvSpPr>
          <p:spPr>
            <a:xfrm>
              <a:off x="4047093" y="1534637"/>
              <a:ext cx="716863"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4E 0I</a:t>
              </a:r>
              <a:endParaRPr lang="en-US" b="1" dirty="0"/>
            </a:p>
          </p:txBody>
        </p:sp>
      </p:grpSp>
      <p:grpSp>
        <p:nvGrpSpPr>
          <p:cNvPr id="30" name="Group 29"/>
          <p:cNvGrpSpPr/>
          <p:nvPr/>
        </p:nvGrpSpPr>
        <p:grpSpPr>
          <a:xfrm>
            <a:off x="156162" y="2671562"/>
            <a:ext cx="5679018" cy="1864509"/>
            <a:chOff x="1383209" y="2662935"/>
            <a:chExt cx="5679018" cy="1864509"/>
          </a:xfrm>
        </p:grpSpPr>
        <p:pic>
          <p:nvPicPr>
            <p:cNvPr id="12" name="Picture 11"/>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83209" y="2682105"/>
              <a:ext cx="2900170" cy="1845339"/>
            </a:xfrm>
            <a:prstGeom prst="rect">
              <a:avLst/>
            </a:prstGeom>
          </p:spPr>
        </p:pic>
        <p:pic>
          <p:nvPicPr>
            <p:cNvPr id="13" name="Picture 12"/>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46579" y="2662935"/>
              <a:ext cx="2815648" cy="1798537"/>
            </a:xfrm>
            <a:prstGeom prst="rect">
              <a:avLst/>
            </a:prstGeom>
          </p:spPr>
        </p:pic>
        <p:sp>
          <p:nvSpPr>
            <p:cNvPr id="28" name="TextBox 27"/>
            <p:cNvSpPr txBox="1"/>
            <p:nvPr/>
          </p:nvSpPr>
          <p:spPr>
            <a:xfrm>
              <a:off x="4047092" y="3300828"/>
              <a:ext cx="716863"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4E 1I</a:t>
              </a:r>
              <a:endParaRPr lang="en-US" b="1" dirty="0"/>
            </a:p>
          </p:txBody>
        </p:sp>
      </p:grpSp>
      <p:grpSp>
        <p:nvGrpSpPr>
          <p:cNvPr id="31" name="Group 30"/>
          <p:cNvGrpSpPr/>
          <p:nvPr/>
        </p:nvGrpSpPr>
        <p:grpSpPr>
          <a:xfrm>
            <a:off x="156162" y="4487701"/>
            <a:ext cx="5679018" cy="1929476"/>
            <a:chOff x="1383209" y="4487701"/>
            <a:chExt cx="5679018" cy="1929476"/>
          </a:xfrm>
        </p:grpSpPr>
        <p:pic>
          <p:nvPicPr>
            <p:cNvPr id="16" name="Picture 15"/>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83209" y="4519110"/>
              <a:ext cx="2985847" cy="1898067"/>
            </a:xfrm>
            <a:prstGeom prst="rect">
              <a:avLst/>
            </a:prstGeom>
          </p:spPr>
        </p:pic>
        <p:pic>
          <p:nvPicPr>
            <p:cNvPr id="17" name="Picture 16"/>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76380" y="4487701"/>
              <a:ext cx="2985847" cy="1929476"/>
            </a:xfrm>
            <a:prstGeom prst="rect">
              <a:avLst/>
            </a:prstGeom>
          </p:spPr>
        </p:pic>
        <p:sp>
          <p:nvSpPr>
            <p:cNvPr id="29" name="TextBox 28"/>
            <p:cNvSpPr txBox="1"/>
            <p:nvPr/>
          </p:nvSpPr>
          <p:spPr>
            <a:xfrm>
              <a:off x="4047092" y="5220438"/>
              <a:ext cx="716863"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4E 2I</a:t>
              </a:r>
              <a:endParaRPr lang="en-US" b="1" dirty="0"/>
            </a:p>
          </p:txBody>
        </p:sp>
      </p:grpSp>
      <p:grpSp>
        <p:nvGrpSpPr>
          <p:cNvPr id="33" name="Group 32">
            <a:extLst>
              <a:ext uri="{FF2B5EF4-FFF2-40B4-BE49-F238E27FC236}">
                <a16:creationId xmlns:a16="http://schemas.microsoft.com/office/drawing/2014/main" id="{CEA03807-ECC9-2327-03A0-F16F3C66762C}"/>
              </a:ext>
            </a:extLst>
          </p:cNvPr>
          <p:cNvGrpSpPr/>
          <p:nvPr/>
        </p:nvGrpSpPr>
        <p:grpSpPr>
          <a:xfrm>
            <a:off x="5939169" y="3714154"/>
            <a:ext cx="5956827" cy="1740868"/>
            <a:chOff x="4657430" y="5588737"/>
            <a:chExt cx="3515757" cy="1027471"/>
          </a:xfrm>
        </p:grpSpPr>
        <p:pic>
          <p:nvPicPr>
            <p:cNvPr id="34" name="Picture 33">
              <a:extLst>
                <a:ext uri="{FF2B5EF4-FFF2-40B4-BE49-F238E27FC236}">
                  <a16:creationId xmlns:a16="http://schemas.microsoft.com/office/drawing/2014/main" id="{B4529CA1-2DAE-7E87-36F1-4980CD624262}"/>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57430" y="5588737"/>
              <a:ext cx="1783157" cy="1027470"/>
            </a:xfrm>
            <a:prstGeom prst="rect">
              <a:avLst/>
            </a:prstGeom>
          </p:spPr>
        </p:pic>
        <p:pic>
          <p:nvPicPr>
            <p:cNvPr id="35" name="Picture 34">
              <a:extLst>
                <a:ext uri="{FF2B5EF4-FFF2-40B4-BE49-F238E27FC236}">
                  <a16:creationId xmlns:a16="http://schemas.microsoft.com/office/drawing/2014/main" id="{FDFD6AEB-4635-074C-F987-69FBBDBFD56C}"/>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90030" y="5588737"/>
              <a:ext cx="1783157" cy="1027471"/>
            </a:xfrm>
            <a:prstGeom prst="rect">
              <a:avLst/>
            </a:prstGeom>
          </p:spPr>
        </p:pic>
      </p:grpSp>
      <p:grpSp>
        <p:nvGrpSpPr>
          <p:cNvPr id="36" name="Group 35">
            <a:extLst>
              <a:ext uri="{FF2B5EF4-FFF2-40B4-BE49-F238E27FC236}">
                <a16:creationId xmlns:a16="http://schemas.microsoft.com/office/drawing/2014/main" id="{CAB79475-335B-1189-8129-0103C6AEEEDD}"/>
              </a:ext>
            </a:extLst>
          </p:cNvPr>
          <p:cNvGrpSpPr/>
          <p:nvPr/>
        </p:nvGrpSpPr>
        <p:grpSpPr>
          <a:xfrm>
            <a:off x="5910615" y="1494060"/>
            <a:ext cx="5928274" cy="1877211"/>
            <a:chOff x="1607863" y="862638"/>
            <a:chExt cx="5928274" cy="1877211"/>
          </a:xfrm>
        </p:grpSpPr>
        <p:grpSp>
          <p:nvGrpSpPr>
            <p:cNvPr id="37" name="Group 36">
              <a:extLst>
                <a:ext uri="{FF2B5EF4-FFF2-40B4-BE49-F238E27FC236}">
                  <a16:creationId xmlns:a16="http://schemas.microsoft.com/office/drawing/2014/main" id="{95BE4BCA-EECF-1787-5A6E-0D71176D3C17}"/>
                </a:ext>
              </a:extLst>
            </p:cNvPr>
            <p:cNvGrpSpPr/>
            <p:nvPr/>
          </p:nvGrpSpPr>
          <p:grpSpPr>
            <a:xfrm>
              <a:off x="1607863" y="862638"/>
              <a:ext cx="5928274" cy="1877211"/>
              <a:chOff x="4667915" y="4357541"/>
              <a:chExt cx="3566314" cy="1129287"/>
            </a:xfrm>
          </p:grpSpPr>
          <p:pic>
            <p:nvPicPr>
              <p:cNvPr id="39" name="Picture 38">
                <a:extLst>
                  <a:ext uri="{FF2B5EF4-FFF2-40B4-BE49-F238E27FC236}">
                    <a16:creationId xmlns:a16="http://schemas.microsoft.com/office/drawing/2014/main" id="{4FB1EB50-406D-CE6F-4648-EF11C9CDA26E}"/>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67915" y="4368212"/>
                <a:ext cx="1783157" cy="1118616"/>
              </a:xfrm>
              <a:prstGeom prst="rect">
                <a:avLst/>
              </a:prstGeom>
            </p:spPr>
          </p:pic>
          <p:pic>
            <p:nvPicPr>
              <p:cNvPr id="40" name="Picture 39">
                <a:extLst>
                  <a:ext uri="{FF2B5EF4-FFF2-40B4-BE49-F238E27FC236}">
                    <a16:creationId xmlns:a16="http://schemas.microsoft.com/office/drawing/2014/main" id="{AA91677B-797A-0EF3-C700-630768DF18FA}"/>
                  </a:ext>
                </a:extLst>
              </p:cNvPr>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51072" y="4357541"/>
                <a:ext cx="1783157" cy="1119702"/>
              </a:xfrm>
              <a:prstGeom prst="rect">
                <a:avLst/>
              </a:prstGeom>
            </p:spPr>
          </p:pic>
        </p:grpSp>
        <p:sp>
          <p:nvSpPr>
            <p:cNvPr id="38" name="TextBox 37">
              <a:extLst>
                <a:ext uri="{FF2B5EF4-FFF2-40B4-BE49-F238E27FC236}">
                  <a16:creationId xmlns:a16="http://schemas.microsoft.com/office/drawing/2014/main" id="{C342FE2A-A626-E998-DC2F-1F080235BB04}"/>
                </a:ext>
              </a:extLst>
            </p:cNvPr>
            <p:cNvSpPr txBox="1"/>
            <p:nvPr/>
          </p:nvSpPr>
          <p:spPr>
            <a:xfrm>
              <a:off x="4213568" y="1666371"/>
              <a:ext cx="716863"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4E 3I</a:t>
              </a:r>
              <a:endParaRPr lang="en-US" b="1" dirty="0"/>
            </a:p>
          </p:txBody>
        </p:sp>
      </p:grpSp>
      <p:sp>
        <p:nvSpPr>
          <p:cNvPr id="41" name="TextBox 40"/>
          <p:cNvSpPr txBox="1"/>
          <p:nvPr/>
        </p:nvSpPr>
        <p:spPr>
          <a:xfrm>
            <a:off x="8497169" y="3529270"/>
            <a:ext cx="716863"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4E 4I</a:t>
            </a:r>
            <a:endParaRPr lang="en-US" b="1" dirty="0"/>
          </a:p>
        </p:txBody>
      </p:sp>
      <p:cxnSp>
        <p:nvCxnSpPr>
          <p:cNvPr id="42" name="Straight Connector 41">
            <a:extLst>
              <a:ext uri="{FF2B5EF4-FFF2-40B4-BE49-F238E27FC236}">
                <a16:creationId xmlns:a16="http://schemas.microsoft.com/office/drawing/2014/main" id="{A992D542-B405-14F8-D7B0-4843AC3C1DA4}"/>
              </a:ext>
            </a:extLst>
          </p:cNvPr>
          <p:cNvCxnSpPr/>
          <p:nvPr/>
        </p:nvCxnSpPr>
        <p:spPr>
          <a:xfrm>
            <a:off x="5896024" y="2301516"/>
            <a:ext cx="0" cy="3226519"/>
          </a:xfrm>
          <a:prstGeom prst="line">
            <a:avLst/>
          </a:prstGeom>
          <a:ln w="28575">
            <a:solidFill>
              <a:srgbClr val="C00000"/>
            </a:solidFill>
          </a:ln>
        </p:spPr>
        <p:style>
          <a:lnRef idx="3">
            <a:schemeClr val="accent2"/>
          </a:lnRef>
          <a:fillRef idx="0">
            <a:schemeClr val="accent2"/>
          </a:fillRef>
          <a:effectRef idx="2">
            <a:schemeClr val="accent2"/>
          </a:effectRef>
          <a:fontRef idx="minor">
            <a:schemeClr val="tx1"/>
          </a:fontRef>
        </p:style>
      </p:cxnSp>
      <p:sp>
        <p:nvSpPr>
          <p:cNvPr id="43" name="TextBox 42">
            <a:extLst>
              <a:ext uri="{FF2B5EF4-FFF2-40B4-BE49-F238E27FC236}">
                <a16:creationId xmlns:a16="http://schemas.microsoft.com/office/drawing/2014/main" id="{8210316C-D88D-72FA-684E-845842BC2810}"/>
              </a:ext>
            </a:extLst>
          </p:cNvPr>
          <p:cNvSpPr txBox="1"/>
          <p:nvPr/>
        </p:nvSpPr>
        <p:spPr>
          <a:xfrm>
            <a:off x="8349394" y="5862600"/>
            <a:ext cx="1502334"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Medini et.al.,2014</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6" name="Slide Number Placeholder 11">
            <a:extLst>
              <a:ext uri="{FF2B5EF4-FFF2-40B4-BE49-F238E27FC236}">
                <a16:creationId xmlns:a16="http://schemas.microsoft.com/office/drawing/2014/main" id="{335736B6-909F-15F6-074F-B58097D05E63}"/>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13</a:t>
            </a:fld>
            <a:endParaRPr lang="en-US" dirty="0">
              <a:solidFill>
                <a:schemeClr val="bg1"/>
              </a:solidFill>
            </a:endParaRPr>
          </a:p>
        </p:txBody>
      </p:sp>
    </p:spTree>
    <p:custDataLst>
      <p:tags r:id="rId1"/>
    </p:custDataLst>
    <p:extLst>
      <p:ext uri="{BB962C8B-B14F-4D97-AF65-F5344CB8AC3E}">
        <p14:creationId xmlns:p14="http://schemas.microsoft.com/office/powerpoint/2010/main" val="3393289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24DF29-6062-778C-1C50-653F32366F4B}"/>
              </a:ext>
            </a:extLst>
          </p:cNvPr>
          <p:cNvSpPr txBox="1"/>
          <p:nvPr/>
        </p:nvSpPr>
        <p:spPr>
          <a:xfrm>
            <a:off x="1280160" y="1178560"/>
            <a:ext cx="8615680" cy="2677656"/>
          </a:xfrm>
          <a:prstGeom prst="rect">
            <a:avLst/>
          </a:prstGeom>
          <a:noFill/>
        </p:spPr>
        <p:txBody>
          <a:bodyPr wrap="square" rtlCol="0">
            <a:spAutoFit/>
          </a:bodyPr>
          <a:lstStyle/>
          <a:p>
            <a:r>
              <a:rPr lang="en-US" sz="4000" b="1" dirty="0">
                <a:solidFill>
                  <a:srgbClr val="552699"/>
                </a:solidFill>
              </a:rPr>
              <a:t>Hands-on with </a:t>
            </a:r>
            <a:r>
              <a:rPr lang="en-US" sz="4000" b="1" dirty="0" err="1">
                <a:solidFill>
                  <a:srgbClr val="552699"/>
                </a:solidFill>
              </a:rPr>
              <a:t>Matlab</a:t>
            </a:r>
            <a:r>
              <a:rPr lang="en-US" sz="4000" b="1" dirty="0">
                <a:solidFill>
                  <a:srgbClr val="552699"/>
                </a:solidFill>
              </a:rPr>
              <a:t> </a:t>
            </a:r>
          </a:p>
          <a:p>
            <a:pPr marL="514350" indent="-514350">
              <a:buAutoNum type="arabicPeriod"/>
            </a:pPr>
            <a:r>
              <a:rPr lang="en-US" sz="3200" dirty="0"/>
              <a:t>Create single neurons of the cerebellum</a:t>
            </a:r>
          </a:p>
          <a:p>
            <a:pPr marL="971550" lvl="1" indent="-514350">
              <a:buAutoNum type="arabicPeriod"/>
            </a:pPr>
            <a:r>
              <a:rPr lang="en-US" sz="3200" dirty="0"/>
              <a:t>Granule cell</a:t>
            </a:r>
          </a:p>
          <a:p>
            <a:pPr marL="971550" lvl="1" indent="-514350">
              <a:buAutoNum type="arabicPeriod"/>
            </a:pPr>
            <a:r>
              <a:rPr lang="en-US" sz="3200" dirty="0"/>
              <a:t>Purkinje cell</a:t>
            </a:r>
          </a:p>
          <a:p>
            <a:endParaRPr lang="en-IN" sz="3200" dirty="0"/>
          </a:p>
        </p:txBody>
      </p:sp>
      <p:sp>
        <p:nvSpPr>
          <p:cNvPr id="4" name="Slide Number Placeholder 11">
            <a:extLst>
              <a:ext uri="{FF2B5EF4-FFF2-40B4-BE49-F238E27FC236}">
                <a16:creationId xmlns:a16="http://schemas.microsoft.com/office/drawing/2014/main" id="{B4F99B51-FD0D-AE65-C4A8-2F0FDA608D6A}"/>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14</a:t>
            </a:fld>
            <a:endParaRPr lang="en-US" dirty="0">
              <a:solidFill>
                <a:schemeClr val="bg1"/>
              </a:solidFill>
            </a:endParaRPr>
          </a:p>
        </p:txBody>
      </p:sp>
    </p:spTree>
    <p:extLst>
      <p:ext uri="{BB962C8B-B14F-4D97-AF65-F5344CB8AC3E}">
        <p14:creationId xmlns:p14="http://schemas.microsoft.com/office/powerpoint/2010/main" val="2564978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custDataLst>
              <p:tags r:id="rId2"/>
            </p:custDataLst>
          </p:nvPr>
        </p:nvSpPr>
        <p:spPr>
          <a:xfrm>
            <a:off x="2209800" y="211975"/>
            <a:ext cx="7772400" cy="555776"/>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IN" sz="2800" dirty="0">
                <a:solidFill>
                  <a:schemeClr val="bg1"/>
                </a:solidFill>
                <a:latin typeface="Times New Roman" panose="02020603050405020304" pitchFamily="18" charset="0"/>
                <a:cs typeface="Times New Roman" panose="02020603050405020304" pitchFamily="18" charset="0"/>
              </a:rPr>
              <a:t>From Biology to Mathematical Abstraction</a:t>
            </a:r>
            <a:endParaRPr lang="en-US" sz="2800" dirty="0">
              <a:solidFill>
                <a:schemeClr val="bg1"/>
              </a:solidFill>
              <a:latin typeface="Times New Roman" panose="02020603050405020304" pitchFamily="18" charset="0"/>
              <a:cs typeface="Times New Roman" panose="02020603050405020304" pitchFamily="18" charset="0"/>
            </a:endParaRPr>
          </a:p>
          <a:p>
            <a:pPr algn="ctr"/>
            <a:endParaRPr lang="en-US" sz="2800" b="1" dirty="0">
              <a:solidFill>
                <a:schemeClr val="bg1"/>
              </a:solidFill>
              <a:latin typeface="Baskerville Old Face" panose="02020602080505020303" pitchFamily="18" charset="0"/>
            </a:endParaRPr>
          </a:p>
        </p:txBody>
      </p:sp>
      <p:sp>
        <p:nvSpPr>
          <p:cNvPr id="6" name="Rounded Rectangle 5"/>
          <p:cNvSpPr/>
          <p:nvPr>
            <p:custDataLst>
              <p:tags r:id="rId3"/>
            </p:custDataLst>
          </p:nvPr>
        </p:nvSpPr>
        <p:spPr>
          <a:xfrm>
            <a:off x="105490" y="967583"/>
            <a:ext cx="1972389" cy="600216"/>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solidFill>
                  <a:srgbClr val="552699"/>
                </a:solidFill>
                <a:latin typeface="Times New Roman" panose="02020603050405020304" pitchFamily="18" charset="0"/>
                <a:cs typeface="Times New Roman" panose="02020603050405020304" pitchFamily="18" charset="0"/>
              </a:rPr>
              <a:t>Cerebellar microcircuitry</a:t>
            </a:r>
          </a:p>
        </p:txBody>
      </p:sp>
      <p:pic>
        <p:nvPicPr>
          <p:cNvPr id="5" name="Picture 4" descr="A diagram of a tree&#10;&#10;Description automatically generated">
            <a:extLst>
              <a:ext uri="{FF2B5EF4-FFF2-40B4-BE49-F238E27FC236}">
                <a16:creationId xmlns:a16="http://schemas.microsoft.com/office/drawing/2014/main" id="{9D9FFEA4-091D-B8A4-1D71-F2A76EB89BC8}"/>
              </a:ext>
            </a:extLst>
          </p:cNvPr>
          <p:cNvPicPr>
            <a:picLocks noChangeAspect="1"/>
          </p:cNvPicPr>
          <p:nvPr>
            <p:custDataLst>
              <p:tags r:id="rId4"/>
            </p:custDataLst>
          </p:nvPr>
        </p:nvPicPr>
        <p:blipFill rotWithShape="1">
          <a:blip r:embed="rId10">
            <a:clrChange>
              <a:clrFrom>
                <a:srgbClr val="FEFEFE"/>
              </a:clrFrom>
              <a:clrTo>
                <a:srgbClr val="FEFEFE">
                  <a:alpha val="0"/>
                </a:srgbClr>
              </a:clrTo>
            </a:clrChange>
            <a:extLst>
              <a:ext uri="{28A0092B-C50C-407E-A947-70E740481C1C}">
                <a14:useLocalDpi xmlns:a14="http://schemas.microsoft.com/office/drawing/2010/main" val="0"/>
              </a:ext>
            </a:extLst>
          </a:blip>
          <a:srcRect l="22208" r="18721" b="51704"/>
          <a:stretch/>
        </p:blipFill>
        <p:spPr>
          <a:xfrm>
            <a:off x="240573" y="891356"/>
            <a:ext cx="6139446" cy="4999061"/>
          </a:xfrm>
          <a:prstGeom prst="rect">
            <a:avLst/>
          </a:prstGeom>
        </p:spPr>
      </p:pic>
      <p:pic>
        <p:nvPicPr>
          <p:cNvPr id="4" name="Picture 3" descr="C:\Users\Vijayan\Desktop\plos\F1.jpg"/>
          <p:cNvPicPr/>
          <p:nvPr>
            <p:custDataLst>
              <p:tags r:id="rId5"/>
            </p:custDataLst>
          </p:nvPr>
        </p:nvPicPr>
        <p:blipFill rotWithShape="1">
          <a:blip r:embed="rId11" cstate="print">
            <a:clrChange>
              <a:clrFrom>
                <a:srgbClr val="FEFEFE"/>
              </a:clrFrom>
              <a:clrTo>
                <a:srgbClr val="FEFEFE">
                  <a:alpha val="0"/>
                </a:srgbClr>
              </a:clrTo>
            </a:clrChange>
            <a:extLst>
              <a:ext uri="{28A0092B-C50C-407E-A947-70E740481C1C}">
                <a14:useLocalDpi xmlns:a14="http://schemas.microsoft.com/office/drawing/2010/main" val="0"/>
              </a:ext>
            </a:extLst>
          </a:blip>
          <a:srcRect l="6826" t="52405"/>
          <a:stretch/>
        </p:blipFill>
        <p:spPr bwMode="auto">
          <a:xfrm>
            <a:off x="5368637" y="2294081"/>
            <a:ext cx="6705599" cy="3039089"/>
          </a:xfrm>
          <a:prstGeom prst="rect">
            <a:avLst/>
          </a:prstGeom>
          <a:noFill/>
          <a:ln>
            <a:noFill/>
          </a:ln>
        </p:spPr>
      </p:pic>
      <p:sp>
        <p:nvSpPr>
          <p:cNvPr id="7" name="Rounded Rectangle 5">
            <a:extLst>
              <a:ext uri="{FF2B5EF4-FFF2-40B4-BE49-F238E27FC236}">
                <a16:creationId xmlns:a16="http://schemas.microsoft.com/office/drawing/2014/main" id="{E3AE8B22-B762-7922-CFCA-906DCDE0F8F8}"/>
              </a:ext>
            </a:extLst>
          </p:cNvPr>
          <p:cNvSpPr/>
          <p:nvPr>
            <p:custDataLst>
              <p:tags r:id="rId6"/>
            </p:custDataLst>
          </p:nvPr>
        </p:nvSpPr>
        <p:spPr>
          <a:xfrm>
            <a:off x="7727003" y="1567799"/>
            <a:ext cx="1611550" cy="555776"/>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solidFill>
                  <a:srgbClr val="552699"/>
                </a:solidFill>
                <a:latin typeface="Times New Roman" panose="02020603050405020304" pitchFamily="18" charset="0"/>
                <a:cs typeface="Times New Roman" panose="02020603050405020304" pitchFamily="18" charset="0"/>
              </a:rPr>
              <a:t>DLCISNN</a:t>
            </a:r>
          </a:p>
        </p:txBody>
      </p:sp>
      <p:sp>
        <p:nvSpPr>
          <p:cNvPr id="8" name="TextBox 7">
            <a:extLst>
              <a:ext uri="{FF2B5EF4-FFF2-40B4-BE49-F238E27FC236}">
                <a16:creationId xmlns:a16="http://schemas.microsoft.com/office/drawing/2014/main" id="{C8356418-0282-592B-4420-07D7DF1A2230}"/>
              </a:ext>
            </a:extLst>
          </p:cNvPr>
          <p:cNvSpPr txBox="1"/>
          <p:nvPr>
            <p:custDataLst>
              <p:tags r:id="rId7"/>
            </p:custDataLst>
          </p:nvPr>
        </p:nvSpPr>
        <p:spPr>
          <a:xfrm>
            <a:off x="8349394" y="5862600"/>
            <a:ext cx="1541256"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Vijayan et.al.,2022</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9" name="Slide Number Placeholder 11">
            <a:extLst>
              <a:ext uri="{FF2B5EF4-FFF2-40B4-BE49-F238E27FC236}">
                <a16:creationId xmlns:a16="http://schemas.microsoft.com/office/drawing/2014/main" id="{7FF115AB-06C8-3094-1827-E3EC1FBC2819}"/>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15</a:t>
            </a:fld>
            <a:endParaRPr lang="en-US" dirty="0">
              <a:solidFill>
                <a:schemeClr val="bg1"/>
              </a:solidFill>
            </a:endParaRPr>
          </a:p>
        </p:txBody>
      </p:sp>
    </p:spTree>
    <p:custDataLst>
      <p:tags r:id="rId1"/>
    </p:custDataLst>
    <p:extLst>
      <p:ext uri="{BB962C8B-B14F-4D97-AF65-F5344CB8AC3E}">
        <p14:creationId xmlns:p14="http://schemas.microsoft.com/office/powerpoint/2010/main" val="1124900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434029" y="177617"/>
            <a:ext cx="8895240" cy="555776"/>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IN" sz="2600" dirty="0">
                <a:solidFill>
                  <a:schemeClr val="bg1"/>
                </a:solidFill>
                <a:latin typeface="Times New Roman" panose="02020603050405020304" pitchFamily="18" charset="0"/>
                <a:cs typeface="Times New Roman" panose="02020603050405020304" pitchFamily="18" charset="0"/>
              </a:rPr>
              <a:t>Encoding of real-world data into multimodal sensory information</a:t>
            </a:r>
            <a:endParaRPr lang="en-US" sz="2600" dirty="0">
              <a:solidFill>
                <a:schemeClr val="bg1"/>
              </a:solidFill>
              <a:latin typeface="Times New Roman" panose="02020603050405020304" pitchFamily="18" charset="0"/>
              <a:cs typeface="Times New Roman" panose="02020603050405020304" pitchFamily="18" charset="0"/>
            </a:endParaRPr>
          </a:p>
          <a:p>
            <a:endParaRPr lang="en-US" sz="2600" b="1" dirty="0">
              <a:solidFill>
                <a:schemeClr val="bg1"/>
              </a:solidFill>
              <a:latin typeface="Baskerville Old Face" panose="02020602080505020303" pitchFamily="18" charset="0"/>
            </a:endParaRPr>
          </a:p>
        </p:txBody>
      </p:sp>
      <p:grpSp>
        <p:nvGrpSpPr>
          <p:cNvPr id="6" name="Group 9"/>
          <p:cNvGrpSpPr>
            <a:grpSpLocks/>
          </p:cNvGrpSpPr>
          <p:nvPr/>
        </p:nvGrpSpPr>
        <p:grpSpPr bwMode="auto">
          <a:xfrm>
            <a:off x="266825" y="879771"/>
            <a:ext cx="4966423" cy="2165910"/>
            <a:chOff x="113222" y="1696041"/>
            <a:chExt cx="7062560" cy="2716142"/>
          </a:xfrm>
        </p:grpSpPr>
        <p:pic>
          <p:nvPicPr>
            <p:cNvPr id="7" name="Picture 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4970" y="1820706"/>
              <a:ext cx="3940812" cy="211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ight Arrow 7"/>
            <p:cNvSpPr/>
            <p:nvPr/>
          </p:nvSpPr>
          <p:spPr>
            <a:xfrm>
              <a:off x="2144397" y="2574974"/>
              <a:ext cx="1090573" cy="265113"/>
            </a:xfrm>
            <a:prstGeom prst="rightArrow">
              <a:avLst/>
            </a:prstGeom>
            <a:solidFill>
              <a:srgbClr val="A5827A"/>
            </a:solidFill>
          </p:spPr>
          <p:style>
            <a:lnRef idx="2">
              <a:schemeClr val="dk1">
                <a:shade val="50000"/>
              </a:schemeClr>
            </a:lnRef>
            <a:fillRef idx="1">
              <a:schemeClr val="dk1"/>
            </a:fillRef>
            <a:effectRef idx="0">
              <a:schemeClr val="dk1"/>
            </a:effectRef>
            <a:fontRef idx="minor">
              <a:schemeClr val="lt1"/>
            </a:fontRef>
          </p:style>
          <p:txBody>
            <a:bodyPr lIns="68580" tIns="34290" rIns="68580" bIns="34290" anchor="ctr"/>
            <a:lstStyle/>
            <a:p>
              <a:pPr algn="ctr">
                <a:defRPr/>
              </a:pPr>
              <a:endParaRPr lang="en-IN" sz="1350">
                <a:latin typeface="Times New Roman" panose="02020603050405020304" pitchFamily="18" charset="0"/>
                <a:cs typeface="Times New Roman" panose="02020603050405020304" pitchFamily="18" charset="0"/>
              </a:endParaRPr>
            </a:p>
          </p:txBody>
        </p:sp>
        <p:sp>
          <p:nvSpPr>
            <p:cNvPr id="9" name="Rounded Rectangle 8"/>
            <p:cNvSpPr/>
            <p:nvPr/>
          </p:nvSpPr>
          <p:spPr>
            <a:xfrm>
              <a:off x="197944" y="4058164"/>
              <a:ext cx="2203372" cy="354019"/>
            </a:xfrm>
            <a:prstGeom prst="roundRect">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IN" dirty="0">
                  <a:solidFill>
                    <a:srgbClr val="552699"/>
                  </a:solidFill>
                  <a:latin typeface="Times New Roman" panose="02020603050405020304" pitchFamily="18" charset="0"/>
                  <a:cs typeface="Times New Roman" panose="02020603050405020304" pitchFamily="18" charset="0"/>
                </a:rPr>
                <a:t>Stimulus </a:t>
              </a:r>
            </a:p>
          </p:txBody>
        </p:sp>
        <p:sp>
          <p:nvSpPr>
            <p:cNvPr id="10" name="Rounded Rectangle 9"/>
            <p:cNvSpPr/>
            <p:nvPr/>
          </p:nvSpPr>
          <p:spPr>
            <a:xfrm>
              <a:off x="4117315" y="3984132"/>
              <a:ext cx="2288094" cy="428051"/>
            </a:xfrm>
            <a:prstGeom prst="roundRect">
              <a:avLst/>
            </a:prstGeom>
            <a:solidFill>
              <a:srgbClr val="FFC000"/>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IN" dirty="0">
                  <a:solidFill>
                    <a:srgbClr val="552699"/>
                  </a:solidFill>
                  <a:latin typeface="Times New Roman" panose="02020603050405020304" pitchFamily="18" charset="0"/>
                  <a:cs typeface="Times New Roman" panose="02020603050405020304" pitchFamily="18" charset="0"/>
                </a:rPr>
                <a:t>Response </a:t>
              </a:r>
            </a:p>
          </p:txBody>
        </p:sp>
        <p:pic>
          <p:nvPicPr>
            <p:cNvPr id="11" name="Picture 2" descr="http://www1.arielnet.com/wizard/manual/cartesiancoordinates3d.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222" y="1696041"/>
              <a:ext cx="2288094" cy="2288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p:nvGrpSpPr>
        <p:grpSpPr>
          <a:xfrm>
            <a:off x="77043" y="3210568"/>
            <a:ext cx="5063418" cy="2342337"/>
            <a:chOff x="911432" y="473790"/>
            <a:chExt cx="14431253" cy="5888374"/>
          </a:xfrm>
        </p:grpSpPr>
        <p:pic>
          <p:nvPicPr>
            <p:cNvPr id="12" name="Picture 11"/>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1432" y="473790"/>
              <a:ext cx="6965947" cy="5843246"/>
            </a:xfrm>
            <a:prstGeom prst="rect">
              <a:avLst/>
            </a:prstGeom>
          </p:spPr>
        </p:pic>
        <p:pic>
          <p:nvPicPr>
            <p:cNvPr id="15" name="Picture 14"/>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15150" y="518918"/>
              <a:ext cx="6727535" cy="5843246"/>
            </a:xfrm>
            <a:prstGeom prst="rect">
              <a:avLst/>
            </a:prstGeom>
          </p:spPr>
        </p:pic>
      </p:grpSp>
      <p:pic>
        <p:nvPicPr>
          <p:cNvPr id="16" name="Picture 15"/>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1519" t="46878"/>
          <a:stretch/>
        </p:blipFill>
        <p:spPr>
          <a:xfrm>
            <a:off x="5581543" y="932573"/>
            <a:ext cx="4148405" cy="2053206"/>
          </a:xfrm>
          <a:prstGeom prst="rect">
            <a:avLst/>
          </a:prstGeom>
        </p:spPr>
      </p:pic>
      <p:pic>
        <p:nvPicPr>
          <p:cNvPr id="17" name="Picture 16"/>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52689" y="3416714"/>
            <a:ext cx="2296834" cy="1754736"/>
          </a:xfrm>
          <a:prstGeom prst="rect">
            <a:avLst/>
          </a:prstGeom>
          <a:ln>
            <a:noFill/>
          </a:ln>
        </p:spPr>
      </p:pic>
      <p:pic>
        <p:nvPicPr>
          <p:cNvPr id="18" name="Picture 17"/>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11358" y="3312376"/>
            <a:ext cx="2203732" cy="1862846"/>
          </a:xfrm>
          <a:prstGeom prst="rect">
            <a:avLst/>
          </a:prstGeom>
          <a:ln>
            <a:noFill/>
          </a:ln>
        </p:spPr>
      </p:pic>
      <p:sp>
        <p:nvSpPr>
          <p:cNvPr id="19" name="Rounded Rectangle 9"/>
          <p:cNvSpPr/>
          <p:nvPr/>
        </p:nvSpPr>
        <p:spPr>
          <a:xfrm>
            <a:off x="2913739" y="5644158"/>
            <a:ext cx="2212558" cy="557849"/>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solidFill>
                  <a:srgbClr val="552699"/>
                </a:solidFill>
                <a:latin typeface="Times New Roman" panose="02020603050405020304" pitchFamily="18" charset="0"/>
                <a:cs typeface="Times New Roman" panose="02020603050405020304" pitchFamily="18" charset="0"/>
              </a:rPr>
              <a:t>Granular Layer Encoding</a:t>
            </a:r>
          </a:p>
        </p:txBody>
      </p:sp>
      <p:sp>
        <p:nvSpPr>
          <p:cNvPr id="20" name="Rounded Rectangle 10"/>
          <p:cNvSpPr/>
          <p:nvPr/>
        </p:nvSpPr>
        <p:spPr>
          <a:xfrm>
            <a:off x="363264" y="5634292"/>
            <a:ext cx="1871662" cy="288791"/>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600" dirty="0">
                <a:solidFill>
                  <a:srgbClr val="552699"/>
                </a:solidFill>
                <a:latin typeface="Times New Roman" panose="02020603050405020304" pitchFamily="18" charset="0"/>
                <a:cs typeface="Times New Roman" panose="02020603050405020304" pitchFamily="18" charset="0"/>
              </a:rPr>
              <a:t>BSA encoding</a:t>
            </a:r>
          </a:p>
        </p:txBody>
      </p:sp>
      <p:sp>
        <p:nvSpPr>
          <p:cNvPr id="21" name="Rounded Rectangle 11"/>
          <p:cNvSpPr/>
          <p:nvPr/>
        </p:nvSpPr>
        <p:spPr>
          <a:xfrm>
            <a:off x="9246161" y="2053418"/>
            <a:ext cx="2879799" cy="370867"/>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600" dirty="0">
                <a:solidFill>
                  <a:srgbClr val="552699"/>
                </a:solidFill>
                <a:latin typeface="Times New Roman" panose="02020603050405020304" pitchFamily="18" charset="0"/>
                <a:cs typeface="Times New Roman" panose="02020603050405020304" pitchFamily="18" charset="0"/>
              </a:rPr>
              <a:t>Gaussian kernel based encoding</a:t>
            </a:r>
          </a:p>
        </p:txBody>
      </p:sp>
      <p:cxnSp>
        <p:nvCxnSpPr>
          <p:cNvPr id="22" name="Straight Connector 21">
            <a:extLst>
              <a:ext uri="{FF2B5EF4-FFF2-40B4-BE49-F238E27FC236}">
                <a16:creationId xmlns:a16="http://schemas.microsoft.com/office/drawing/2014/main" id="{774B4C0A-B044-106C-E6BD-135025B11C0A}"/>
              </a:ext>
            </a:extLst>
          </p:cNvPr>
          <p:cNvCxnSpPr>
            <a:cxnSpLocks/>
          </p:cNvCxnSpPr>
          <p:nvPr/>
        </p:nvCxnSpPr>
        <p:spPr>
          <a:xfrm>
            <a:off x="5374483" y="914130"/>
            <a:ext cx="0" cy="4574232"/>
          </a:xfrm>
          <a:prstGeom prst="line">
            <a:avLst/>
          </a:prstGeom>
          <a:ln w="28575">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24" name="Straight Connector 23">
            <a:extLst>
              <a:ext uri="{FF2B5EF4-FFF2-40B4-BE49-F238E27FC236}">
                <a16:creationId xmlns:a16="http://schemas.microsoft.com/office/drawing/2014/main" id="{6E4C85EF-CEE3-6EDF-28E5-58A0041D0E42}"/>
              </a:ext>
            </a:extLst>
          </p:cNvPr>
          <p:cNvCxnSpPr>
            <a:cxnSpLocks/>
          </p:cNvCxnSpPr>
          <p:nvPr/>
        </p:nvCxnSpPr>
        <p:spPr>
          <a:xfrm flipH="1">
            <a:off x="666713" y="3220745"/>
            <a:ext cx="4084163" cy="0"/>
          </a:xfrm>
          <a:prstGeom prst="line">
            <a:avLst/>
          </a:prstGeom>
          <a:ln w="28575">
            <a:solidFill>
              <a:srgbClr val="C00000"/>
            </a:solidFill>
          </a:ln>
        </p:spPr>
        <p:style>
          <a:lnRef idx="3">
            <a:schemeClr val="accent2"/>
          </a:lnRef>
          <a:fillRef idx="0">
            <a:schemeClr val="accent2"/>
          </a:fillRef>
          <a:effectRef idx="2">
            <a:schemeClr val="accent2"/>
          </a:effectRef>
          <a:fontRef idx="minor">
            <a:schemeClr val="tx1"/>
          </a:fontRef>
        </p:style>
      </p:cxnSp>
      <p:graphicFrame>
        <p:nvGraphicFramePr>
          <p:cNvPr id="26" name="Table 25"/>
          <p:cNvGraphicFramePr>
            <a:graphicFrameLocks noGrp="1"/>
          </p:cNvGraphicFramePr>
          <p:nvPr>
            <p:extLst>
              <p:ext uri="{D42A27DB-BD31-4B8C-83A1-F6EECF244321}">
                <p14:modId xmlns:p14="http://schemas.microsoft.com/office/powerpoint/2010/main" val="4998636"/>
              </p:ext>
            </p:extLst>
          </p:nvPr>
        </p:nvGraphicFramePr>
        <p:xfrm>
          <a:off x="6852606" y="5124938"/>
          <a:ext cx="2599694" cy="1112520"/>
        </p:xfrm>
        <a:graphic>
          <a:graphicData uri="http://schemas.openxmlformats.org/drawingml/2006/table">
            <a:tbl>
              <a:tblPr firstRow="1" firstCol="1" bandRow="1">
                <a:tableStyleId>{912C8C85-51F0-491E-9774-3900AFEF0FD7}</a:tableStyleId>
              </a:tblPr>
              <a:tblGrid>
                <a:gridCol w="740687">
                  <a:extLst>
                    <a:ext uri="{9D8B030D-6E8A-4147-A177-3AD203B41FA5}">
                      <a16:colId xmlns:a16="http://schemas.microsoft.com/office/drawing/2014/main" val="20000"/>
                    </a:ext>
                  </a:extLst>
                </a:gridCol>
                <a:gridCol w="835616">
                  <a:extLst>
                    <a:ext uri="{9D8B030D-6E8A-4147-A177-3AD203B41FA5}">
                      <a16:colId xmlns:a16="http://schemas.microsoft.com/office/drawing/2014/main" val="20001"/>
                    </a:ext>
                  </a:extLst>
                </a:gridCol>
                <a:gridCol w="1023391">
                  <a:extLst>
                    <a:ext uri="{9D8B030D-6E8A-4147-A177-3AD203B41FA5}">
                      <a16:colId xmlns:a16="http://schemas.microsoft.com/office/drawing/2014/main" val="20002"/>
                    </a:ext>
                  </a:extLst>
                </a:gridCol>
              </a:tblGrid>
              <a:tr h="370840">
                <a:tc>
                  <a:txBody>
                    <a:bodyPr/>
                    <a:lstStyle/>
                    <a:p>
                      <a:endParaRPr lang="en-US" sz="1600" dirty="0">
                        <a:solidFill>
                          <a:srgbClr val="552699"/>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sz="1600" dirty="0">
                          <a:solidFill>
                            <a:srgbClr val="552699"/>
                          </a:solidFill>
                          <a:latin typeface="Times New Roman" panose="02020603050405020304" pitchFamily="18" charset="0"/>
                          <a:cs typeface="Times New Roman" panose="02020603050405020304" pitchFamily="18" charset="0"/>
                        </a:rPr>
                        <a:t>Visual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sz="1600" dirty="0">
                          <a:solidFill>
                            <a:srgbClr val="552699"/>
                          </a:solidFill>
                          <a:latin typeface="Times New Roman" panose="02020603050405020304" pitchFamily="18" charset="0"/>
                          <a:cs typeface="Times New Roman" panose="02020603050405020304" pitchFamily="18" charset="0"/>
                        </a:rPr>
                        <a:t>Auditory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70840">
                <a:tc>
                  <a:txBody>
                    <a:bodyPr/>
                    <a:lstStyle/>
                    <a:p>
                      <a:r>
                        <a:rPr lang="en-US" sz="1600" dirty="0">
                          <a:latin typeface="Times New Roman" panose="02020603050405020304" pitchFamily="18" charset="0"/>
                          <a:cs typeface="Times New Roman" panose="02020603050405020304" pitchFamily="18" charset="0"/>
                        </a:rPr>
                        <a:t>4E 0I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1600" dirty="0">
                          <a:latin typeface="Times New Roman" panose="02020603050405020304" pitchFamily="18" charset="0"/>
                          <a:cs typeface="Times New Roman" panose="02020603050405020304" pitchFamily="18" charset="0"/>
                        </a:rPr>
                        <a:t>4E 4I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cxnSp>
        <p:nvCxnSpPr>
          <p:cNvPr id="28" name="Straight Connector 27">
            <a:extLst>
              <a:ext uri="{FF2B5EF4-FFF2-40B4-BE49-F238E27FC236}">
                <a16:creationId xmlns:a16="http://schemas.microsoft.com/office/drawing/2014/main" id="{D897759E-6F62-2E71-B3D3-87F3BCFDB3FC}"/>
              </a:ext>
            </a:extLst>
          </p:cNvPr>
          <p:cNvCxnSpPr>
            <a:cxnSpLocks/>
          </p:cNvCxnSpPr>
          <p:nvPr/>
        </p:nvCxnSpPr>
        <p:spPr>
          <a:xfrm flipH="1">
            <a:off x="5410190" y="3201246"/>
            <a:ext cx="6781810" cy="0"/>
          </a:xfrm>
          <a:prstGeom prst="line">
            <a:avLst/>
          </a:prstGeom>
          <a:ln w="28575">
            <a:solidFill>
              <a:srgbClr val="C00000"/>
            </a:solidFill>
          </a:ln>
        </p:spPr>
        <p:style>
          <a:lnRef idx="3">
            <a:schemeClr val="accent2"/>
          </a:lnRef>
          <a:fillRef idx="0">
            <a:schemeClr val="accent2"/>
          </a:fillRef>
          <a:effectRef idx="2">
            <a:schemeClr val="accent2"/>
          </a:effectRef>
          <a:fontRef idx="minor">
            <a:schemeClr val="tx1"/>
          </a:fontRef>
        </p:style>
      </p:cxnSp>
      <p:sp>
        <p:nvSpPr>
          <p:cNvPr id="29" name="Title 14"/>
          <p:cNvSpPr txBox="1">
            <a:spLocks/>
          </p:cNvSpPr>
          <p:nvPr/>
        </p:nvSpPr>
        <p:spPr>
          <a:xfrm>
            <a:off x="5833434" y="3259796"/>
            <a:ext cx="1674994" cy="338408"/>
          </a:xfrm>
          <a:prstGeom prst="roundRect">
            <a:avLst/>
          </a:prstGeom>
          <a:solidFill>
            <a:srgbClr val="FFC000"/>
          </a:solidFill>
          <a:ln>
            <a:noFill/>
          </a:ln>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IN" sz="1600" dirty="0">
                <a:solidFill>
                  <a:srgbClr val="552699"/>
                </a:solidFill>
                <a:latin typeface="Times New Roman" panose="02020603050405020304" pitchFamily="18" charset="0"/>
                <a:cs typeface="Times New Roman" panose="02020603050405020304" pitchFamily="18" charset="0"/>
              </a:rPr>
              <a:t>Visual stimuli </a:t>
            </a:r>
            <a:endParaRPr lang="en-US" sz="1600" dirty="0">
              <a:solidFill>
                <a:srgbClr val="552699"/>
              </a:solidFill>
              <a:latin typeface="Times New Roman" panose="02020603050405020304" pitchFamily="18" charset="0"/>
              <a:cs typeface="Times New Roman" panose="02020603050405020304" pitchFamily="18" charset="0"/>
            </a:endParaRPr>
          </a:p>
        </p:txBody>
      </p:sp>
      <p:sp>
        <p:nvSpPr>
          <p:cNvPr id="30" name="Title 14"/>
          <p:cNvSpPr txBox="1">
            <a:spLocks/>
          </p:cNvSpPr>
          <p:nvPr/>
        </p:nvSpPr>
        <p:spPr>
          <a:xfrm>
            <a:off x="8271079" y="3262452"/>
            <a:ext cx="1984630" cy="370868"/>
          </a:xfrm>
          <a:prstGeom prst="roundRect">
            <a:avLst/>
          </a:prstGeom>
          <a:solidFill>
            <a:srgbClr val="FFC000"/>
          </a:solidFill>
          <a:ln>
            <a:noFill/>
          </a:ln>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IN" sz="1600" dirty="0">
                <a:solidFill>
                  <a:srgbClr val="552699"/>
                </a:solidFill>
                <a:latin typeface="Times New Roman" panose="02020603050405020304" pitchFamily="18" charset="0"/>
                <a:cs typeface="Times New Roman" panose="02020603050405020304" pitchFamily="18" charset="0"/>
              </a:rPr>
              <a:t>Auditory stimuli</a:t>
            </a:r>
            <a:endParaRPr lang="en-US" sz="1600" dirty="0">
              <a:solidFill>
                <a:srgbClr val="552699"/>
              </a:solidFill>
              <a:latin typeface="Times New Roman" panose="02020603050405020304" pitchFamily="18" charset="0"/>
              <a:cs typeface="Times New Roman" panose="02020603050405020304" pitchFamily="18" charset="0"/>
            </a:endParaRPr>
          </a:p>
        </p:txBody>
      </p:sp>
      <p:sp>
        <p:nvSpPr>
          <p:cNvPr id="31" name="Rounded Rectangle 10">
            <a:extLst>
              <a:ext uri="{FF2B5EF4-FFF2-40B4-BE49-F238E27FC236}">
                <a16:creationId xmlns:a16="http://schemas.microsoft.com/office/drawing/2014/main" id="{EA4B9B05-9956-09E7-4FC3-7D642FFA0D06}"/>
              </a:ext>
            </a:extLst>
          </p:cNvPr>
          <p:cNvSpPr/>
          <p:nvPr/>
        </p:nvSpPr>
        <p:spPr>
          <a:xfrm>
            <a:off x="10126439" y="3948137"/>
            <a:ext cx="1721946" cy="607030"/>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600" dirty="0">
                <a:solidFill>
                  <a:srgbClr val="552699"/>
                </a:solidFill>
                <a:latin typeface="Times New Roman" panose="02020603050405020304" pitchFamily="18" charset="0"/>
                <a:cs typeface="Times New Roman" panose="02020603050405020304" pitchFamily="18" charset="0"/>
              </a:rPr>
              <a:t>One hot encoding</a:t>
            </a:r>
          </a:p>
        </p:txBody>
      </p:sp>
      <p:sp>
        <p:nvSpPr>
          <p:cNvPr id="32" name="TextBox 31">
            <a:extLst>
              <a:ext uri="{FF2B5EF4-FFF2-40B4-BE49-F238E27FC236}">
                <a16:creationId xmlns:a16="http://schemas.microsoft.com/office/drawing/2014/main" id="{8B9026D2-037B-E934-A59C-F531116233E4}"/>
              </a:ext>
            </a:extLst>
          </p:cNvPr>
          <p:cNvSpPr txBox="1"/>
          <p:nvPr/>
        </p:nvSpPr>
        <p:spPr>
          <a:xfrm>
            <a:off x="9468296" y="5515211"/>
            <a:ext cx="1721946"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Rajendran et.al.,2021</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961EA890-ED37-12E2-7F8E-3D6BF790A985}"/>
              </a:ext>
            </a:extLst>
          </p:cNvPr>
          <p:cNvSpPr txBox="1"/>
          <p:nvPr/>
        </p:nvSpPr>
        <p:spPr>
          <a:xfrm>
            <a:off x="1378535" y="3364561"/>
            <a:ext cx="1502334"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Medini et.al.,2015</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71F5CDF8-8270-F1B5-8D45-43F586C0DC99}"/>
              </a:ext>
            </a:extLst>
          </p:cNvPr>
          <p:cNvSpPr txBox="1"/>
          <p:nvPr/>
        </p:nvSpPr>
        <p:spPr>
          <a:xfrm>
            <a:off x="10065012" y="1399382"/>
            <a:ext cx="1541256"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Vijayan et.al.,2022</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13" name="Slide Number Placeholder 11">
            <a:extLst>
              <a:ext uri="{FF2B5EF4-FFF2-40B4-BE49-F238E27FC236}">
                <a16:creationId xmlns:a16="http://schemas.microsoft.com/office/drawing/2014/main" id="{7132024B-8DC9-3440-8DE9-26F7781B6020}"/>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16</a:t>
            </a:fld>
            <a:endParaRPr lang="en-US" dirty="0">
              <a:solidFill>
                <a:schemeClr val="bg1"/>
              </a:solidFill>
            </a:endParaRPr>
          </a:p>
        </p:txBody>
      </p:sp>
    </p:spTree>
    <p:custDataLst>
      <p:tags r:id="rId1"/>
    </p:custDataLst>
    <p:extLst>
      <p:ext uri="{BB962C8B-B14F-4D97-AF65-F5344CB8AC3E}">
        <p14:creationId xmlns:p14="http://schemas.microsoft.com/office/powerpoint/2010/main" val="247699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3220028" y="210030"/>
            <a:ext cx="5751942" cy="555776"/>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solidFill>
                  <a:schemeClr val="bg1"/>
                </a:solidFill>
                <a:latin typeface="Times New Roman" panose="02020603050405020304" pitchFamily="18" charset="0"/>
                <a:cs typeface="Times New Roman" panose="02020603050405020304" pitchFamily="18" charset="0"/>
              </a:rPr>
              <a:t>Decoding back to real-world data</a:t>
            </a:r>
          </a:p>
          <a:p>
            <a:pPr algn="ct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5" name="Picture 4"/>
          <p:cNvPicPr/>
          <p:nvPr/>
        </p:nvPicPr>
        <p:blipFill rotWithShape="1">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l="41407"/>
          <a:stretch/>
        </p:blipFill>
        <p:spPr>
          <a:xfrm>
            <a:off x="2354860" y="2638738"/>
            <a:ext cx="3774678" cy="3462770"/>
          </a:xfrm>
          <a:prstGeom prst="rect">
            <a:avLst/>
          </a:prstGeom>
        </p:spPr>
      </p:pic>
      <p:sp>
        <p:nvSpPr>
          <p:cNvPr id="7" name="Rounded Rectangle 6"/>
          <p:cNvSpPr/>
          <p:nvPr/>
        </p:nvSpPr>
        <p:spPr>
          <a:xfrm>
            <a:off x="1403657" y="1890833"/>
            <a:ext cx="1313856" cy="336509"/>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solidFill>
                  <a:srgbClr val="552699"/>
                </a:solidFill>
                <a:latin typeface="Times New Roman" panose="02020603050405020304" pitchFamily="18" charset="0"/>
                <a:cs typeface="Times New Roman" panose="02020603050405020304" pitchFamily="18" charset="0"/>
              </a:rPr>
              <a:t>Spike trains</a:t>
            </a:r>
          </a:p>
        </p:txBody>
      </p:sp>
      <p:sp>
        <p:nvSpPr>
          <p:cNvPr id="8" name="Rounded Rectangle 7"/>
          <p:cNvSpPr/>
          <p:nvPr/>
        </p:nvSpPr>
        <p:spPr>
          <a:xfrm>
            <a:off x="7961742" y="2674494"/>
            <a:ext cx="1516717" cy="371316"/>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solidFill>
                  <a:srgbClr val="552699"/>
                </a:solidFill>
                <a:latin typeface="Times New Roman" panose="02020603050405020304" pitchFamily="18" charset="0"/>
                <a:cs typeface="Times New Roman" panose="02020603050405020304" pitchFamily="18" charset="0"/>
              </a:rPr>
              <a:t>Kernel matrix</a:t>
            </a:r>
          </a:p>
        </p:txBody>
      </p:sp>
      <p:pic>
        <p:nvPicPr>
          <p:cNvPr id="9" name="Content Placeholder 3"/>
          <p:cNvPicPr>
            <a:picLocks noChangeAspect="1"/>
          </p:cNvPicPr>
          <p:nvPr/>
        </p:nvPicPr>
        <p:blipFill rotWithShape="1">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l="5750" t="35267" r="2154" b="55428"/>
          <a:stretch/>
        </p:blipFill>
        <p:spPr>
          <a:xfrm>
            <a:off x="472440" y="1079619"/>
            <a:ext cx="4084608" cy="667601"/>
          </a:xfrm>
          <a:prstGeom prst="rect">
            <a:avLst/>
          </a:prstGeom>
        </p:spPr>
      </p:pic>
      <p:sp>
        <p:nvSpPr>
          <p:cNvPr id="10" name="Right Arrow 9"/>
          <p:cNvSpPr/>
          <p:nvPr/>
        </p:nvSpPr>
        <p:spPr>
          <a:xfrm>
            <a:off x="5117928" y="1150090"/>
            <a:ext cx="771524" cy="516072"/>
          </a:xfrm>
          <a:prstGeom prst="rightArrow">
            <a:avLst/>
          </a:prstGeom>
          <a:solidFill>
            <a:srgbClr val="A5827A"/>
          </a:solidFill>
          <a:ln>
            <a:solidFill>
              <a:srgbClr val="0D35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3122033124"/>
              </p:ext>
            </p:extLst>
          </p:nvPr>
        </p:nvGraphicFramePr>
        <p:xfrm>
          <a:off x="7221856" y="887692"/>
          <a:ext cx="2760344" cy="1483360"/>
        </p:xfrm>
        <a:graphic>
          <a:graphicData uri="http://schemas.openxmlformats.org/drawingml/2006/table">
            <a:tbl>
              <a:tblPr firstRow="1" bandRow="1">
                <a:tableStyleId>{306799F8-075E-4A3A-A7F6-7FBC6576F1A4}</a:tableStyleId>
              </a:tblPr>
              <a:tblGrid>
                <a:gridCol w="690086">
                  <a:extLst>
                    <a:ext uri="{9D8B030D-6E8A-4147-A177-3AD203B41FA5}">
                      <a16:colId xmlns:a16="http://schemas.microsoft.com/office/drawing/2014/main" val="20000"/>
                    </a:ext>
                  </a:extLst>
                </a:gridCol>
                <a:gridCol w="690086">
                  <a:extLst>
                    <a:ext uri="{9D8B030D-6E8A-4147-A177-3AD203B41FA5}">
                      <a16:colId xmlns:a16="http://schemas.microsoft.com/office/drawing/2014/main" val="20001"/>
                    </a:ext>
                  </a:extLst>
                </a:gridCol>
                <a:gridCol w="690086">
                  <a:extLst>
                    <a:ext uri="{9D8B030D-6E8A-4147-A177-3AD203B41FA5}">
                      <a16:colId xmlns:a16="http://schemas.microsoft.com/office/drawing/2014/main" val="20002"/>
                    </a:ext>
                  </a:extLst>
                </a:gridCol>
                <a:gridCol w="690086">
                  <a:extLst>
                    <a:ext uri="{9D8B030D-6E8A-4147-A177-3AD203B41FA5}">
                      <a16:colId xmlns:a16="http://schemas.microsoft.com/office/drawing/2014/main" val="20003"/>
                    </a:ext>
                  </a:extLst>
                </a:gridCol>
              </a:tblGrid>
              <a:tr h="370840">
                <a:tc gridSpan="4">
                  <a:txBody>
                    <a:bodyPr/>
                    <a:lstStyle/>
                    <a:p>
                      <a:pPr algn="ctr"/>
                      <a:r>
                        <a:rPr lang="en-US" dirty="0"/>
                        <a:t>Time bins</a:t>
                      </a:r>
                      <a:endParaRPr lang="en-US" dirty="0">
                        <a:latin typeface="Times New Roman" panose="02020603050405020304" pitchFamily="18" charset="0"/>
                        <a:cs typeface="Times New Roman" panose="02020603050405020304" pitchFamily="18" charset="0"/>
                      </a:endParaRPr>
                    </a:p>
                  </a:txBody>
                  <a:tcPr>
                    <a:gradFill flip="none" rotWithShape="1">
                      <a:gsLst>
                        <a:gs pos="0">
                          <a:srgbClr val="33CCCC"/>
                        </a:gs>
                        <a:gs pos="46000">
                          <a:schemeClr val="accent5">
                            <a:lumMod val="95000"/>
                            <a:lumOff val="5000"/>
                          </a:schemeClr>
                        </a:gs>
                        <a:gs pos="100000">
                          <a:schemeClr val="accent1">
                            <a:lumMod val="75000"/>
                          </a:schemeClr>
                        </a:gs>
                      </a:gsLst>
                      <a:path path="circle">
                        <a:fillToRect l="50000" t="130000" r="50000" b="-30000"/>
                      </a:path>
                      <a:tileRect/>
                    </a:gra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t>1</a:t>
                      </a:r>
                      <a:endParaRPr lang="en-US" dirty="0">
                        <a:latin typeface="Times New Roman" panose="02020603050405020304" pitchFamily="18" charset="0"/>
                        <a:cs typeface="Times New Roman" panose="02020603050405020304" pitchFamily="18" charset="0"/>
                      </a:endParaRPr>
                    </a:p>
                  </a:txBody>
                  <a:tcPr>
                    <a:gradFill flip="none" rotWithShape="1">
                      <a:gsLst>
                        <a:gs pos="0">
                          <a:srgbClr val="33CCCC"/>
                        </a:gs>
                        <a:gs pos="46000">
                          <a:schemeClr val="accent5">
                            <a:lumMod val="95000"/>
                            <a:lumOff val="5000"/>
                          </a:schemeClr>
                        </a:gs>
                        <a:gs pos="100000">
                          <a:schemeClr val="accent1">
                            <a:lumMod val="75000"/>
                          </a:schemeClr>
                        </a:gs>
                      </a:gsLst>
                      <a:path path="circle">
                        <a:fillToRect l="50000" t="130000" r="50000" b="-30000"/>
                      </a:path>
                      <a:tileRect/>
                    </a:gradFill>
                  </a:tcPr>
                </a:tc>
                <a:tc>
                  <a:txBody>
                    <a:bodyPr/>
                    <a:lstStyle/>
                    <a:p>
                      <a:r>
                        <a:rPr lang="en-US" dirty="0"/>
                        <a:t>0</a:t>
                      </a:r>
                      <a:endParaRPr lang="en-US" dirty="0">
                        <a:latin typeface="Times New Roman" panose="02020603050405020304" pitchFamily="18" charset="0"/>
                        <a:cs typeface="Times New Roman" panose="02020603050405020304" pitchFamily="18" charset="0"/>
                      </a:endParaRPr>
                    </a:p>
                  </a:txBody>
                  <a:tcPr>
                    <a:gradFill flip="none" rotWithShape="1">
                      <a:gsLst>
                        <a:gs pos="0">
                          <a:srgbClr val="33CCCC"/>
                        </a:gs>
                        <a:gs pos="46000">
                          <a:schemeClr val="accent5">
                            <a:lumMod val="95000"/>
                            <a:lumOff val="5000"/>
                          </a:schemeClr>
                        </a:gs>
                        <a:gs pos="100000">
                          <a:schemeClr val="accent1">
                            <a:lumMod val="75000"/>
                          </a:schemeClr>
                        </a:gs>
                      </a:gsLst>
                      <a:path path="circle">
                        <a:fillToRect l="50000" t="130000" r="50000" b="-30000"/>
                      </a:path>
                      <a:tileRect/>
                    </a:gradFill>
                  </a:tcPr>
                </a:tc>
                <a:tc>
                  <a:txBody>
                    <a:bodyPr/>
                    <a:lstStyle/>
                    <a:p>
                      <a:r>
                        <a:rPr lang="en-US" dirty="0"/>
                        <a:t>2</a:t>
                      </a:r>
                      <a:endParaRPr lang="en-US" dirty="0">
                        <a:latin typeface="Times New Roman" panose="02020603050405020304" pitchFamily="18" charset="0"/>
                        <a:cs typeface="Times New Roman" panose="02020603050405020304" pitchFamily="18" charset="0"/>
                      </a:endParaRPr>
                    </a:p>
                  </a:txBody>
                  <a:tcPr>
                    <a:gradFill flip="none" rotWithShape="1">
                      <a:gsLst>
                        <a:gs pos="0">
                          <a:srgbClr val="33CCCC"/>
                        </a:gs>
                        <a:gs pos="46000">
                          <a:schemeClr val="accent5">
                            <a:lumMod val="95000"/>
                            <a:lumOff val="5000"/>
                          </a:schemeClr>
                        </a:gs>
                        <a:gs pos="100000">
                          <a:schemeClr val="accent1">
                            <a:lumMod val="75000"/>
                          </a:schemeClr>
                        </a:gs>
                      </a:gsLst>
                      <a:path path="circle">
                        <a:fillToRect l="50000" t="130000" r="50000" b="-30000"/>
                      </a:path>
                      <a:tileRect/>
                    </a:gradFill>
                  </a:tcPr>
                </a:tc>
                <a:tc>
                  <a:txBody>
                    <a:bodyPr/>
                    <a:lstStyle/>
                    <a:p>
                      <a:r>
                        <a:rPr lang="en-US" dirty="0"/>
                        <a:t>1</a:t>
                      </a:r>
                      <a:endParaRPr lang="en-US" dirty="0">
                        <a:latin typeface="Times New Roman" panose="02020603050405020304" pitchFamily="18" charset="0"/>
                        <a:cs typeface="Times New Roman" panose="02020603050405020304" pitchFamily="18" charset="0"/>
                      </a:endParaRPr>
                    </a:p>
                  </a:txBody>
                  <a:tcPr>
                    <a:gradFill flip="none" rotWithShape="1">
                      <a:gsLst>
                        <a:gs pos="0">
                          <a:srgbClr val="33CCCC"/>
                        </a:gs>
                        <a:gs pos="46000">
                          <a:schemeClr val="accent5">
                            <a:lumMod val="95000"/>
                            <a:lumOff val="5000"/>
                          </a:schemeClr>
                        </a:gs>
                        <a:gs pos="100000">
                          <a:schemeClr val="accent1">
                            <a:lumMod val="75000"/>
                          </a:schemeClr>
                        </a:gs>
                      </a:gsLst>
                      <a:path path="circle">
                        <a:fillToRect l="50000" t="130000" r="50000" b="-30000"/>
                      </a:path>
                      <a:tileRect/>
                    </a:gradFill>
                  </a:tcPr>
                </a:tc>
                <a:extLst>
                  <a:ext uri="{0D108BD9-81ED-4DB2-BD59-A6C34878D82A}">
                    <a16:rowId xmlns:a16="http://schemas.microsoft.com/office/drawing/2014/main" val="10001"/>
                  </a:ext>
                </a:extLst>
              </a:tr>
              <a:tr h="370840">
                <a:tc>
                  <a:txBody>
                    <a:bodyPr/>
                    <a:lstStyle/>
                    <a:p>
                      <a:r>
                        <a:rPr lang="en-US" dirty="0"/>
                        <a:t>2</a:t>
                      </a:r>
                      <a:endParaRPr lang="en-US" dirty="0">
                        <a:latin typeface="Times New Roman" panose="02020603050405020304" pitchFamily="18" charset="0"/>
                        <a:cs typeface="Times New Roman" panose="02020603050405020304" pitchFamily="18" charset="0"/>
                      </a:endParaRPr>
                    </a:p>
                  </a:txBody>
                  <a:tcPr>
                    <a:gradFill flip="none" rotWithShape="1">
                      <a:gsLst>
                        <a:gs pos="0">
                          <a:srgbClr val="33CCCC"/>
                        </a:gs>
                        <a:gs pos="46000">
                          <a:schemeClr val="accent5">
                            <a:lumMod val="95000"/>
                            <a:lumOff val="5000"/>
                          </a:schemeClr>
                        </a:gs>
                        <a:gs pos="100000">
                          <a:schemeClr val="accent1">
                            <a:lumMod val="75000"/>
                          </a:schemeClr>
                        </a:gs>
                      </a:gsLst>
                      <a:path path="circle">
                        <a:fillToRect l="50000" t="130000" r="50000" b="-30000"/>
                      </a:path>
                      <a:tileRect/>
                    </a:gradFill>
                  </a:tcPr>
                </a:tc>
                <a:tc>
                  <a:txBody>
                    <a:bodyPr/>
                    <a:lstStyle/>
                    <a:p>
                      <a:r>
                        <a:rPr lang="en-US" dirty="0"/>
                        <a:t>3</a:t>
                      </a:r>
                      <a:endParaRPr lang="en-US" dirty="0">
                        <a:latin typeface="Times New Roman" panose="02020603050405020304" pitchFamily="18" charset="0"/>
                        <a:cs typeface="Times New Roman" panose="02020603050405020304" pitchFamily="18" charset="0"/>
                      </a:endParaRPr>
                    </a:p>
                  </a:txBody>
                  <a:tcPr>
                    <a:gradFill flip="none" rotWithShape="1">
                      <a:gsLst>
                        <a:gs pos="0">
                          <a:srgbClr val="33CCCC"/>
                        </a:gs>
                        <a:gs pos="46000">
                          <a:schemeClr val="accent5">
                            <a:lumMod val="95000"/>
                            <a:lumOff val="5000"/>
                          </a:schemeClr>
                        </a:gs>
                        <a:gs pos="100000">
                          <a:schemeClr val="accent1">
                            <a:lumMod val="75000"/>
                          </a:schemeClr>
                        </a:gs>
                      </a:gsLst>
                      <a:path path="circle">
                        <a:fillToRect l="50000" t="130000" r="50000" b="-30000"/>
                      </a:path>
                      <a:tileRect/>
                    </a:gradFill>
                  </a:tcPr>
                </a:tc>
                <a:tc>
                  <a:txBody>
                    <a:bodyPr/>
                    <a:lstStyle/>
                    <a:p>
                      <a:r>
                        <a:rPr lang="en-US" dirty="0"/>
                        <a:t>1</a:t>
                      </a:r>
                      <a:endParaRPr lang="en-US" dirty="0">
                        <a:latin typeface="Times New Roman" panose="02020603050405020304" pitchFamily="18" charset="0"/>
                        <a:cs typeface="Times New Roman" panose="02020603050405020304" pitchFamily="18" charset="0"/>
                      </a:endParaRPr>
                    </a:p>
                  </a:txBody>
                  <a:tcPr>
                    <a:gradFill flip="none" rotWithShape="1">
                      <a:gsLst>
                        <a:gs pos="0">
                          <a:srgbClr val="33CCCC"/>
                        </a:gs>
                        <a:gs pos="46000">
                          <a:schemeClr val="accent5">
                            <a:lumMod val="95000"/>
                            <a:lumOff val="5000"/>
                          </a:schemeClr>
                        </a:gs>
                        <a:gs pos="100000">
                          <a:schemeClr val="accent1">
                            <a:lumMod val="75000"/>
                          </a:schemeClr>
                        </a:gs>
                      </a:gsLst>
                      <a:path path="circle">
                        <a:fillToRect l="50000" t="130000" r="50000" b="-30000"/>
                      </a:path>
                      <a:tileRect/>
                    </a:gradFill>
                  </a:tcPr>
                </a:tc>
                <a:tc>
                  <a:txBody>
                    <a:bodyPr/>
                    <a:lstStyle/>
                    <a:p>
                      <a:r>
                        <a:rPr lang="en-US" dirty="0"/>
                        <a:t>1</a:t>
                      </a:r>
                      <a:endParaRPr lang="en-US" dirty="0">
                        <a:latin typeface="Times New Roman" panose="02020603050405020304" pitchFamily="18" charset="0"/>
                        <a:cs typeface="Times New Roman" panose="02020603050405020304" pitchFamily="18" charset="0"/>
                      </a:endParaRPr>
                    </a:p>
                  </a:txBody>
                  <a:tcPr>
                    <a:gradFill flip="none" rotWithShape="1">
                      <a:gsLst>
                        <a:gs pos="0">
                          <a:srgbClr val="33CCCC"/>
                        </a:gs>
                        <a:gs pos="46000">
                          <a:schemeClr val="accent5">
                            <a:lumMod val="95000"/>
                            <a:lumOff val="5000"/>
                          </a:schemeClr>
                        </a:gs>
                        <a:gs pos="100000">
                          <a:schemeClr val="accent1">
                            <a:lumMod val="75000"/>
                          </a:schemeClr>
                        </a:gs>
                      </a:gsLst>
                      <a:path path="circle">
                        <a:fillToRect l="50000" t="130000" r="50000" b="-30000"/>
                      </a:path>
                      <a:tileRect/>
                    </a:gradFill>
                  </a:tcPr>
                </a:tc>
                <a:extLst>
                  <a:ext uri="{0D108BD9-81ED-4DB2-BD59-A6C34878D82A}">
                    <a16:rowId xmlns:a16="http://schemas.microsoft.com/office/drawing/2014/main" val="10002"/>
                  </a:ext>
                </a:extLst>
              </a:tr>
              <a:tr h="370840">
                <a:tc>
                  <a:txBody>
                    <a:bodyPr/>
                    <a:lstStyle/>
                    <a:p>
                      <a:r>
                        <a:rPr lang="en-US" dirty="0"/>
                        <a:t>0</a:t>
                      </a:r>
                      <a:endParaRPr lang="en-US" dirty="0">
                        <a:latin typeface="Times New Roman" panose="02020603050405020304" pitchFamily="18" charset="0"/>
                        <a:cs typeface="Times New Roman" panose="02020603050405020304" pitchFamily="18" charset="0"/>
                      </a:endParaRPr>
                    </a:p>
                  </a:txBody>
                  <a:tcPr>
                    <a:gradFill flip="none" rotWithShape="1">
                      <a:gsLst>
                        <a:gs pos="0">
                          <a:srgbClr val="33CCCC"/>
                        </a:gs>
                        <a:gs pos="46000">
                          <a:schemeClr val="accent5">
                            <a:lumMod val="95000"/>
                            <a:lumOff val="5000"/>
                          </a:schemeClr>
                        </a:gs>
                        <a:gs pos="100000">
                          <a:schemeClr val="accent1">
                            <a:lumMod val="75000"/>
                          </a:schemeClr>
                        </a:gs>
                      </a:gsLst>
                      <a:path path="circle">
                        <a:fillToRect l="50000" t="130000" r="50000" b="-30000"/>
                      </a:path>
                      <a:tileRect/>
                    </a:gradFill>
                  </a:tcPr>
                </a:tc>
                <a:tc>
                  <a:txBody>
                    <a:bodyPr/>
                    <a:lstStyle/>
                    <a:p>
                      <a:r>
                        <a:rPr lang="en-US" dirty="0"/>
                        <a:t>1</a:t>
                      </a:r>
                      <a:endParaRPr lang="en-US" dirty="0">
                        <a:latin typeface="Times New Roman" panose="02020603050405020304" pitchFamily="18" charset="0"/>
                        <a:cs typeface="Times New Roman" panose="02020603050405020304" pitchFamily="18" charset="0"/>
                      </a:endParaRPr>
                    </a:p>
                  </a:txBody>
                  <a:tcPr>
                    <a:gradFill flip="none" rotWithShape="1">
                      <a:gsLst>
                        <a:gs pos="0">
                          <a:srgbClr val="33CCCC"/>
                        </a:gs>
                        <a:gs pos="46000">
                          <a:schemeClr val="accent5">
                            <a:lumMod val="95000"/>
                            <a:lumOff val="5000"/>
                          </a:schemeClr>
                        </a:gs>
                        <a:gs pos="100000">
                          <a:schemeClr val="accent1">
                            <a:lumMod val="75000"/>
                          </a:schemeClr>
                        </a:gs>
                      </a:gsLst>
                      <a:path path="circle">
                        <a:fillToRect l="50000" t="130000" r="50000" b="-30000"/>
                      </a:path>
                      <a:tileRect/>
                    </a:gradFill>
                  </a:tcPr>
                </a:tc>
                <a:tc>
                  <a:txBody>
                    <a:bodyPr/>
                    <a:lstStyle/>
                    <a:p>
                      <a:r>
                        <a:rPr lang="en-US" dirty="0"/>
                        <a:t>2</a:t>
                      </a:r>
                      <a:endParaRPr lang="en-US" dirty="0">
                        <a:latin typeface="Times New Roman" panose="02020603050405020304" pitchFamily="18" charset="0"/>
                        <a:cs typeface="Times New Roman" panose="02020603050405020304" pitchFamily="18" charset="0"/>
                      </a:endParaRPr>
                    </a:p>
                  </a:txBody>
                  <a:tcPr>
                    <a:gradFill flip="none" rotWithShape="1">
                      <a:gsLst>
                        <a:gs pos="0">
                          <a:srgbClr val="33CCCC"/>
                        </a:gs>
                        <a:gs pos="46000">
                          <a:schemeClr val="accent5">
                            <a:lumMod val="95000"/>
                            <a:lumOff val="5000"/>
                          </a:schemeClr>
                        </a:gs>
                        <a:gs pos="100000">
                          <a:schemeClr val="accent1">
                            <a:lumMod val="75000"/>
                          </a:schemeClr>
                        </a:gs>
                      </a:gsLst>
                      <a:path path="circle">
                        <a:fillToRect l="50000" t="130000" r="50000" b="-30000"/>
                      </a:path>
                      <a:tileRect/>
                    </a:gradFill>
                  </a:tcPr>
                </a:tc>
                <a:tc>
                  <a:txBody>
                    <a:bodyPr/>
                    <a:lstStyle/>
                    <a:p>
                      <a:r>
                        <a:rPr lang="en-US" dirty="0"/>
                        <a:t>3</a:t>
                      </a:r>
                      <a:endParaRPr lang="en-US" dirty="0">
                        <a:latin typeface="Times New Roman" panose="02020603050405020304" pitchFamily="18" charset="0"/>
                        <a:cs typeface="Times New Roman" panose="02020603050405020304" pitchFamily="18" charset="0"/>
                      </a:endParaRPr>
                    </a:p>
                  </a:txBody>
                  <a:tcPr>
                    <a:gradFill flip="none" rotWithShape="1">
                      <a:gsLst>
                        <a:gs pos="0">
                          <a:srgbClr val="33CCCC"/>
                        </a:gs>
                        <a:gs pos="46000">
                          <a:schemeClr val="accent5">
                            <a:lumMod val="95000"/>
                            <a:lumOff val="5000"/>
                          </a:schemeClr>
                        </a:gs>
                        <a:gs pos="100000">
                          <a:schemeClr val="accent1">
                            <a:lumMod val="75000"/>
                          </a:schemeClr>
                        </a:gs>
                      </a:gsLst>
                      <a:path path="circle">
                        <a:fillToRect l="50000" t="130000" r="50000" b="-30000"/>
                      </a:path>
                      <a:tileRect/>
                    </a:gradFill>
                  </a:tcPr>
                </a:tc>
                <a:extLst>
                  <a:ext uri="{0D108BD9-81ED-4DB2-BD59-A6C34878D82A}">
                    <a16:rowId xmlns:a16="http://schemas.microsoft.com/office/drawing/2014/main" val="10003"/>
                  </a:ext>
                </a:extLst>
              </a:tr>
            </a:tbl>
          </a:graphicData>
        </a:graphic>
      </p:graphicFrame>
      <p:sp>
        <p:nvSpPr>
          <p:cNvPr id="12" name="Rounded Rectangle 11"/>
          <p:cNvSpPr/>
          <p:nvPr/>
        </p:nvSpPr>
        <p:spPr>
          <a:xfrm>
            <a:off x="6940869" y="5501292"/>
            <a:ext cx="1972389" cy="600216"/>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solidFill>
                  <a:srgbClr val="552699"/>
                </a:solidFill>
                <a:latin typeface="Times New Roman" panose="02020603050405020304" pitchFamily="18" charset="0"/>
                <a:cs typeface="Times New Roman" panose="02020603050405020304" pitchFamily="18" charset="0"/>
              </a:rPr>
              <a:t>Transformation</a:t>
            </a:r>
          </a:p>
        </p:txBody>
      </p:sp>
      <p:sp>
        <p:nvSpPr>
          <p:cNvPr id="13" name="Bent Arrow 12"/>
          <p:cNvSpPr/>
          <p:nvPr/>
        </p:nvSpPr>
        <p:spPr>
          <a:xfrm rot="10800000">
            <a:off x="6095999" y="3302159"/>
            <a:ext cx="2817259" cy="1718295"/>
          </a:xfrm>
          <a:prstGeom prst="bentArrow">
            <a:avLst/>
          </a:prstGeom>
          <a:solidFill>
            <a:srgbClr val="A5827A"/>
          </a:solidFill>
          <a:ln>
            <a:solidFill>
              <a:srgbClr val="0D35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4" name="TextBox 13"/>
              <p:cNvSpPr txBox="1"/>
              <p:nvPr/>
            </p:nvSpPr>
            <p:spPr>
              <a:xfrm>
                <a:off x="9349591" y="3919363"/>
                <a:ext cx="1265218" cy="670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nary>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9349591" y="3919363"/>
                <a:ext cx="1265218" cy="670761"/>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9077639" y="4757946"/>
                <a:ext cx="1586075"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𝑦</m:t>
                              </m:r>
                            </m:sup>
                          </m:sSup>
                        </m:den>
                      </m:f>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9077639" y="4757946"/>
                <a:ext cx="1586075" cy="525016"/>
              </a:xfrm>
              <a:prstGeom prst="rect">
                <a:avLst/>
              </a:prstGeom>
              <a:blipFill>
                <a:blip r:embed="rId7"/>
                <a:stretch>
                  <a:fillRect/>
                </a:stretch>
              </a:blipFill>
            </p:spPr>
            <p:txBody>
              <a:bodyPr/>
              <a:lstStyle/>
              <a:p>
                <a:r>
                  <a:rPr lang="en-IN">
                    <a:noFill/>
                  </a:rPr>
                  <a:t> </a:t>
                </a:r>
              </a:p>
            </p:txBody>
          </p:sp>
        </mc:Fallback>
      </mc:AlternateContent>
      <p:sp>
        <p:nvSpPr>
          <p:cNvPr id="4" name="Slide Number Placeholder 11">
            <a:extLst>
              <a:ext uri="{FF2B5EF4-FFF2-40B4-BE49-F238E27FC236}">
                <a16:creationId xmlns:a16="http://schemas.microsoft.com/office/drawing/2014/main" id="{1BA8CB39-F5C2-51F7-3EE1-906417D39BD0}"/>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17</a:t>
            </a:fld>
            <a:endParaRPr lang="en-US" dirty="0">
              <a:solidFill>
                <a:schemeClr val="bg1"/>
              </a:solidFill>
            </a:endParaRPr>
          </a:p>
        </p:txBody>
      </p:sp>
    </p:spTree>
    <p:custDataLst>
      <p:tags r:id="rId1"/>
    </p:custDataLst>
    <p:extLst>
      <p:ext uri="{BB962C8B-B14F-4D97-AF65-F5344CB8AC3E}">
        <p14:creationId xmlns:p14="http://schemas.microsoft.com/office/powerpoint/2010/main" val="1071542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custDataLst>
              <p:tags r:id="rId2"/>
            </p:custDataLst>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4905" b="8341"/>
          <a:stretch/>
        </p:blipFill>
        <p:spPr>
          <a:xfrm>
            <a:off x="46108" y="1016000"/>
            <a:ext cx="5874708" cy="4920290"/>
          </a:xfrm>
          <a:prstGeom prst="rect">
            <a:avLst/>
          </a:prstGeom>
        </p:spPr>
      </p:pic>
      <p:sp>
        <p:nvSpPr>
          <p:cNvPr id="3" name="Title 2"/>
          <p:cNvSpPr txBox="1">
            <a:spLocks/>
          </p:cNvSpPr>
          <p:nvPr>
            <p:custDataLst>
              <p:tags r:id="rId3"/>
            </p:custDataLst>
          </p:nvPr>
        </p:nvSpPr>
        <p:spPr>
          <a:xfrm>
            <a:off x="1021923" y="295746"/>
            <a:ext cx="10028698" cy="574249"/>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IN" sz="2500" dirty="0">
                <a:solidFill>
                  <a:schemeClr val="bg1"/>
                </a:solidFill>
                <a:latin typeface="Times New Roman" panose="02020603050405020304" pitchFamily="18" charset="0"/>
                <a:cs typeface="Times New Roman" panose="02020603050405020304" pitchFamily="18" charset="0"/>
              </a:rPr>
              <a:t>From single neurons to network firing properties of cerebellar </a:t>
            </a:r>
            <a:r>
              <a:rPr lang="en-IN" sz="2500" dirty="0" err="1">
                <a:solidFill>
                  <a:schemeClr val="bg1"/>
                </a:solidFill>
                <a:latin typeface="Times New Roman" panose="02020603050405020304" pitchFamily="18" charset="0"/>
                <a:cs typeface="Times New Roman" panose="02020603050405020304" pitchFamily="18" charset="0"/>
              </a:rPr>
              <a:t>microcircuitry</a:t>
            </a:r>
            <a:endParaRPr lang="en-US" sz="2500" dirty="0">
              <a:solidFill>
                <a:schemeClr val="bg1"/>
              </a:solidFill>
              <a:latin typeface="Times New Roman" panose="02020603050405020304" pitchFamily="18" charset="0"/>
              <a:cs typeface="Times New Roman" panose="02020603050405020304" pitchFamily="18" charset="0"/>
            </a:endParaRPr>
          </a:p>
          <a:p>
            <a:pPr algn="ctr"/>
            <a:endParaRPr lang="en-US" sz="2500" b="1" dirty="0">
              <a:solidFill>
                <a:schemeClr val="bg1"/>
              </a:solidFill>
              <a:latin typeface="Baskerville Old Face" panose="02020602080505020303" pitchFamily="18" charset="0"/>
            </a:endParaRPr>
          </a:p>
        </p:txBody>
      </p:sp>
      <p:sp>
        <p:nvSpPr>
          <p:cNvPr id="4" name="Slide Number Placeholder 11">
            <a:extLst>
              <a:ext uri="{FF2B5EF4-FFF2-40B4-BE49-F238E27FC236}">
                <a16:creationId xmlns:a16="http://schemas.microsoft.com/office/drawing/2014/main" id="{9BA439D2-CF21-2400-A3A5-94AD44A95E6B}"/>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18</a:t>
            </a:fld>
            <a:endParaRPr lang="en-US" dirty="0">
              <a:solidFill>
                <a:schemeClr val="bg1"/>
              </a:solidFill>
            </a:endParaRPr>
          </a:p>
        </p:txBody>
      </p:sp>
    </p:spTree>
    <p:custDataLst>
      <p:tags r:id="rId1"/>
    </p:custDataLst>
    <p:extLst>
      <p:ext uri="{BB962C8B-B14F-4D97-AF65-F5344CB8AC3E}">
        <p14:creationId xmlns:p14="http://schemas.microsoft.com/office/powerpoint/2010/main" val="3220723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custDataLst>
              <p:tags r:id="rId2"/>
            </p:custDataLst>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4905" b="8341"/>
          <a:stretch/>
        </p:blipFill>
        <p:spPr>
          <a:xfrm>
            <a:off x="46108" y="1016000"/>
            <a:ext cx="5874708" cy="4920290"/>
          </a:xfrm>
          <a:prstGeom prst="rect">
            <a:avLst/>
          </a:prstGeom>
        </p:spPr>
      </p:pic>
      <p:sp>
        <p:nvSpPr>
          <p:cNvPr id="3" name="Title 2"/>
          <p:cNvSpPr txBox="1">
            <a:spLocks/>
          </p:cNvSpPr>
          <p:nvPr>
            <p:custDataLst>
              <p:tags r:id="rId3"/>
            </p:custDataLst>
          </p:nvPr>
        </p:nvSpPr>
        <p:spPr>
          <a:xfrm>
            <a:off x="1221850" y="279277"/>
            <a:ext cx="9748300" cy="574249"/>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IN" sz="2400" dirty="0">
                <a:solidFill>
                  <a:schemeClr val="bg1"/>
                </a:solidFill>
                <a:latin typeface="Times New Roman" panose="02020603050405020304" pitchFamily="18" charset="0"/>
                <a:cs typeface="Times New Roman" panose="02020603050405020304" pitchFamily="18" charset="0"/>
              </a:rPr>
              <a:t>From single neurons to network firing properties of cerebellar </a:t>
            </a:r>
            <a:r>
              <a:rPr lang="en-IN" sz="2400" dirty="0" err="1">
                <a:solidFill>
                  <a:schemeClr val="bg1"/>
                </a:solidFill>
                <a:latin typeface="Times New Roman" panose="02020603050405020304" pitchFamily="18" charset="0"/>
                <a:cs typeface="Times New Roman" panose="02020603050405020304" pitchFamily="18" charset="0"/>
              </a:rPr>
              <a:t>microcircuitry</a:t>
            </a: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b="1" dirty="0">
              <a:solidFill>
                <a:schemeClr val="bg1"/>
              </a:solidFill>
              <a:latin typeface="Baskerville Old Face" panose="02020602080505020303" pitchFamily="18" charset="0"/>
            </a:endParaRPr>
          </a:p>
        </p:txBody>
      </p:sp>
      <p:pic>
        <p:nvPicPr>
          <p:cNvPr id="23" name="Picture 22"/>
          <p:cNvPicPr>
            <a:picLocks noChangeAspect="1"/>
          </p:cNvPicPr>
          <p:nvPr>
            <p:custDataLst>
              <p:tags r:id="rId4"/>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5076" y="2927537"/>
            <a:ext cx="5024354" cy="2503453"/>
          </a:xfrm>
          <a:prstGeom prst="rect">
            <a:avLst/>
          </a:prstGeom>
        </p:spPr>
      </p:pic>
      <p:sp>
        <p:nvSpPr>
          <p:cNvPr id="24" name="TextBox 23"/>
          <p:cNvSpPr txBox="1"/>
          <p:nvPr>
            <p:custDataLst>
              <p:tags r:id="rId5"/>
            </p:custDataLst>
          </p:nvPr>
        </p:nvSpPr>
        <p:spPr>
          <a:xfrm>
            <a:off x="6172834" y="1427010"/>
            <a:ext cx="5024354"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Mossy fiber: Using a Spike generator random spike trains were generated </a:t>
            </a:r>
          </a:p>
        </p:txBody>
      </p:sp>
      <p:sp>
        <p:nvSpPr>
          <p:cNvPr id="4" name="Slide Number Placeholder 11">
            <a:extLst>
              <a:ext uri="{FF2B5EF4-FFF2-40B4-BE49-F238E27FC236}">
                <a16:creationId xmlns:a16="http://schemas.microsoft.com/office/drawing/2014/main" id="{E519A277-8838-1911-6CC5-573702B7AFBC}"/>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19</a:t>
            </a:fld>
            <a:endParaRPr lang="en-US" dirty="0">
              <a:solidFill>
                <a:schemeClr val="bg1"/>
              </a:solidFill>
            </a:endParaRPr>
          </a:p>
        </p:txBody>
      </p:sp>
    </p:spTree>
    <p:custDataLst>
      <p:tags r:id="rId1"/>
    </p:custDataLst>
    <p:extLst>
      <p:ext uri="{BB962C8B-B14F-4D97-AF65-F5344CB8AC3E}">
        <p14:creationId xmlns:p14="http://schemas.microsoft.com/office/powerpoint/2010/main" val="2884310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3386036" y="211600"/>
            <a:ext cx="5419928" cy="555776"/>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solidFill>
                  <a:schemeClr val="bg1"/>
                </a:solidFill>
                <a:latin typeface="Times New Roman" panose="02020603050405020304" pitchFamily="18" charset="0"/>
                <a:cs typeface="Times New Roman" panose="02020603050405020304" pitchFamily="18" charset="0"/>
              </a:rPr>
              <a:t>Neuroscience of Motor Control </a:t>
            </a:r>
            <a:endParaRPr lang="en-IN" sz="2800" dirty="0"/>
          </a:p>
          <a:p>
            <a:endParaRPr lang="en-US" sz="2800" b="1" dirty="0">
              <a:solidFill>
                <a:schemeClr val="bg1"/>
              </a:solidFill>
              <a:latin typeface="Baskerville Old Face" panose="02020602080505020303" pitchFamily="18" charset="0"/>
            </a:endParaRPr>
          </a:p>
        </p:txBody>
      </p:sp>
      <p:pic>
        <p:nvPicPr>
          <p:cNvPr id="4" name="Picture 2" descr="https://ars.els-cdn.com/content/image/1-s2.0-S2211124713001307-fx1.jpg"/>
          <p:cNvPicPr>
            <a:picLocks noChangeAspect="1" noChangeArrowheads="1"/>
          </p:cNvPicPr>
          <p:nvPr/>
        </p:nvPicPr>
        <p:blipFill rotWithShape="1">
          <a:blip r:embed="rId4">
            <a:extLst>
              <a:ext uri="{28A0092B-C50C-407E-A947-70E740481C1C}">
                <a14:useLocalDpi xmlns:a14="http://schemas.microsoft.com/office/drawing/2010/main" val="0"/>
              </a:ext>
            </a:extLst>
          </a:blip>
          <a:srcRect t="74446" r="2109"/>
          <a:stretch/>
        </p:blipFill>
        <p:spPr bwMode="auto">
          <a:xfrm>
            <a:off x="5727160" y="4629264"/>
            <a:ext cx="6157608" cy="160739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6202073" y="4062371"/>
            <a:ext cx="2314576" cy="447205"/>
          </a:xfrm>
          <a:prstGeom prst="roundRect">
            <a:avLst/>
          </a:prstGeom>
          <a:solidFill>
            <a:srgbClr val="A5827A"/>
          </a:solidFill>
        </p:spPr>
        <p:txBody>
          <a:bodyPr vert="horz" lIns="91440" tIns="45720" rIns="91440" bIns="45720" rtlCol="0" anchor="ctr">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000" b="1" dirty="0">
                <a:solidFill>
                  <a:schemeClr val="bg1"/>
                </a:solidFill>
                <a:latin typeface="Times New Roman" panose="02020603050405020304" pitchFamily="18" charset="0"/>
                <a:cs typeface="Times New Roman" panose="02020603050405020304" pitchFamily="18" charset="0"/>
              </a:rPr>
              <a:t>Motor Performance </a:t>
            </a:r>
          </a:p>
        </p:txBody>
      </p:sp>
      <p:sp>
        <p:nvSpPr>
          <p:cNvPr id="6" name="Title 1"/>
          <p:cNvSpPr txBox="1">
            <a:spLocks/>
          </p:cNvSpPr>
          <p:nvPr/>
        </p:nvSpPr>
        <p:spPr>
          <a:xfrm>
            <a:off x="9820070" y="4062370"/>
            <a:ext cx="1884495" cy="447205"/>
          </a:xfrm>
          <a:prstGeom prst="roundRect">
            <a:avLst/>
          </a:prstGeom>
          <a:solidFill>
            <a:srgbClr val="A5827A"/>
          </a:solidFill>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000" b="1" dirty="0">
                <a:solidFill>
                  <a:schemeClr val="bg1"/>
                </a:solidFill>
                <a:latin typeface="Times New Roman" panose="02020603050405020304" pitchFamily="18" charset="0"/>
                <a:cs typeface="Times New Roman" panose="02020603050405020304" pitchFamily="18" charset="0"/>
              </a:rPr>
              <a:t>Motor Error</a:t>
            </a:r>
          </a:p>
        </p:txBody>
      </p:sp>
      <p:sp>
        <p:nvSpPr>
          <p:cNvPr id="7" name="Oval 6"/>
          <p:cNvSpPr/>
          <p:nvPr/>
        </p:nvSpPr>
        <p:spPr>
          <a:xfrm>
            <a:off x="8016137" y="1317915"/>
            <a:ext cx="3537318" cy="211108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Motor movement initiation happens in motor cortex but timing of these movements is fine-tuned by cerebellum</a:t>
            </a:r>
          </a:p>
        </p:txBody>
      </p:sp>
      <p:sp>
        <p:nvSpPr>
          <p:cNvPr id="8" name="Rectangle 7"/>
          <p:cNvSpPr/>
          <p:nvPr/>
        </p:nvSpPr>
        <p:spPr>
          <a:xfrm>
            <a:off x="555636" y="2212628"/>
            <a:ext cx="3376409" cy="2246769"/>
          </a:xfrm>
          <a:prstGeom prst="rect">
            <a:avLst/>
          </a:prstGeom>
        </p:spPr>
        <p:txBody>
          <a:bodyPr wrap="square">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Primary motor cortex</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Sensory motor cortex</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Visual Cortex</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Cerebellum</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Basal ganglia</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Spinal cord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Muscles</a:t>
            </a:r>
          </a:p>
        </p:txBody>
      </p:sp>
      <p:sp>
        <p:nvSpPr>
          <p:cNvPr id="9" name="Title 1"/>
          <p:cNvSpPr txBox="1">
            <a:spLocks/>
          </p:cNvSpPr>
          <p:nvPr/>
        </p:nvSpPr>
        <p:spPr>
          <a:xfrm>
            <a:off x="555636" y="1592109"/>
            <a:ext cx="2774115" cy="548640"/>
          </a:xfrm>
          <a:prstGeom prst="roundRect">
            <a:avLst/>
          </a:prstGeom>
          <a:solidFill>
            <a:srgbClr val="FFC000"/>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000" b="1" dirty="0">
                <a:solidFill>
                  <a:schemeClr val="bg1"/>
                </a:solidFill>
                <a:latin typeface="Times New Roman" panose="02020603050405020304" pitchFamily="18" charset="0"/>
                <a:cs typeface="Times New Roman" panose="02020603050405020304" pitchFamily="18" charset="0"/>
              </a:rPr>
              <a:t>Areas involved in MC</a:t>
            </a:r>
          </a:p>
        </p:txBody>
      </p:sp>
      <p:pic>
        <p:nvPicPr>
          <p:cNvPr id="10" name="Content Placeholder 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2427" b="99489" l="1054" r="43467">
                        <a14:foregroundMark x1="6849" y1="35377" x2="6849" y2="35377"/>
                        <a14:foregroundMark x1="16280" y1="69221" x2="16280" y2="69221"/>
                        <a14:foregroundMark x1="14278" y1="74457" x2="14278" y2="74457"/>
                        <a14:foregroundMark x1="17018" y1="75990" x2="17018" y2="75990"/>
                        <a14:foregroundMark x1="8851" y1="86590" x2="8851" y2="86590"/>
                        <a14:foregroundMark x1="6691" y1="51213" x2="6691" y2="51213"/>
                        <a14:foregroundMark x1="7587" y1="52490" x2="7587" y2="52490"/>
                        <a14:foregroundMark x1="5690" y1="73563" x2="5690" y2="73563"/>
                        <a14:foregroundMark x1="29083" y1="63474" x2="29083" y2="63474"/>
                        <a14:foregroundMark x1="29083" y1="59770" x2="29083" y2="59770"/>
                        <a14:foregroundMark x1="30611" y1="63091" x2="30611" y2="63091"/>
                        <a14:foregroundMark x1="28082" y1="58876" x2="28082" y2="58876"/>
                        <a14:foregroundMark x1="16386" y1="85441" x2="16386" y2="85441"/>
                        <a14:foregroundMark x1="13383" y1="84163" x2="13383" y2="84163"/>
                        <a14:foregroundMark x1="19178" y1="61047" x2="19178" y2="61047"/>
                        <a14:foregroundMark x1="20443" y1="56705" x2="20443" y2="56705"/>
                        <a14:foregroundMark x1="19652" y1="73819" x2="19652" y2="73819"/>
                        <a14:foregroundMark x1="22181" y1="71137" x2="22181" y2="71137"/>
                        <a14:foregroundMark x1="17808" y1="67050" x2="17808" y2="67050"/>
                        <a14:foregroundMark x1="13383" y1="79949" x2="13383" y2="79949"/>
                        <a14:foregroundMark x1="15279" y1="85696" x2="15279" y2="85696"/>
                        <a14:foregroundMark x1="10590" y1="84163" x2="10590" y2="84163"/>
                        <a14:foregroundMark x1="26449" y1="64751" x2="26449" y2="64751"/>
                        <a14:foregroundMark x1="11749" y1="47510" x2="11749" y2="47510"/>
                        <a14:foregroundMark x1="12645" y1="48148" x2="12645" y2="48148"/>
                        <a14:foregroundMark x1="13857" y1="48531" x2="13857" y2="48531"/>
                        <a14:foregroundMark x1="14700" y1="48914" x2="14700" y2="48914"/>
                        <a14:foregroundMark x1="15701" y1="49298" x2="15701" y2="49298"/>
                        <a14:foregroundMark x1="16807" y1="49425" x2="16807" y2="49425"/>
                        <a14:foregroundMark x1="17703" y1="49808" x2="17703" y2="49808"/>
                        <a14:foregroundMark x1="17703" y1="49681" x2="17703" y2="49681"/>
                        <a14:foregroundMark x1="18704" y1="50447" x2="18704" y2="50447"/>
                      </a14:backgroundRemoval>
                    </a14:imgEffect>
                  </a14:imgLayer>
                </a14:imgProps>
              </a:ext>
              <a:ext uri="{28A0092B-C50C-407E-A947-70E740481C1C}">
                <a14:useLocalDpi xmlns:a14="http://schemas.microsoft.com/office/drawing/2010/main" val="0"/>
              </a:ext>
            </a:extLst>
          </a:blip>
          <a:srcRect l="1812" r="56702"/>
          <a:stretch/>
        </p:blipFill>
        <p:spPr>
          <a:xfrm>
            <a:off x="3767452" y="1055775"/>
            <a:ext cx="3917373" cy="3895058"/>
          </a:xfrm>
          <a:prstGeom prst="rect">
            <a:avLst/>
          </a:prstGeom>
        </p:spPr>
      </p:pic>
      <p:sp>
        <p:nvSpPr>
          <p:cNvPr id="11" name="Rectangle 10"/>
          <p:cNvSpPr/>
          <p:nvPr/>
        </p:nvSpPr>
        <p:spPr>
          <a:xfrm>
            <a:off x="2130357" y="6380421"/>
            <a:ext cx="8894398" cy="400110"/>
          </a:xfrm>
          <a:prstGeom prst="rect">
            <a:avLst/>
          </a:prstGeom>
          <a:solidFill>
            <a:schemeClr val="bg2">
              <a:lumMod val="90000"/>
            </a:schemeClr>
          </a:solidFill>
        </p:spPr>
        <p:txBody>
          <a:bodyPr wrap="square">
            <a:spAutoFit/>
          </a:bodyPr>
          <a:lstStyle/>
          <a:p>
            <a:r>
              <a:rPr lang="en-IN" sz="1000" dirty="0">
                <a:latin typeface="Times New Roman" panose="02020603050405020304" pitchFamily="18" charset="0"/>
              </a:rPr>
              <a:t>Galliano E, Gao Z, </a:t>
            </a:r>
            <a:r>
              <a:rPr lang="en-IN" sz="1000" dirty="0" err="1">
                <a:latin typeface="Times New Roman" panose="02020603050405020304" pitchFamily="18" charset="0"/>
              </a:rPr>
              <a:t>Schonewille</a:t>
            </a:r>
            <a:r>
              <a:rPr lang="en-IN" sz="1000" dirty="0">
                <a:latin typeface="Times New Roman" panose="02020603050405020304" pitchFamily="18" charset="0"/>
              </a:rPr>
              <a:t> M, </a:t>
            </a:r>
            <a:r>
              <a:rPr lang="en-IN" sz="1000" dirty="0" err="1">
                <a:latin typeface="Times New Roman" panose="02020603050405020304" pitchFamily="18" charset="0"/>
              </a:rPr>
              <a:t>Todorov</a:t>
            </a:r>
            <a:r>
              <a:rPr lang="en-IN" sz="1000" dirty="0">
                <a:latin typeface="Times New Roman" panose="02020603050405020304" pitchFamily="18" charset="0"/>
              </a:rPr>
              <a:t> B, Simons E, Pop AS, D’Angelo E, Van Den </a:t>
            </a:r>
            <a:r>
              <a:rPr lang="en-IN" sz="1000" dirty="0" err="1">
                <a:latin typeface="Times New Roman" panose="02020603050405020304" pitchFamily="18" charset="0"/>
              </a:rPr>
              <a:t>Maagdenberg</a:t>
            </a:r>
            <a:r>
              <a:rPr lang="en-IN" sz="1000" dirty="0">
                <a:latin typeface="Times New Roman" panose="02020603050405020304" pitchFamily="18" charset="0"/>
              </a:rPr>
              <a:t> AMJM, </a:t>
            </a:r>
            <a:r>
              <a:rPr lang="en-IN" sz="1000" dirty="0" err="1">
                <a:latin typeface="Times New Roman" panose="02020603050405020304" pitchFamily="18" charset="0"/>
              </a:rPr>
              <a:t>Hoebeek</a:t>
            </a:r>
            <a:r>
              <a:rPr lang="en-IN" sz="1000" dirty="0">
                <a:latin typeface="Times New Roman" panose="02020603050405020304" pitchFamily="18" charset="0"/>
              </a:rPr>
              <a:t> FE, De </a:t>
            </a:r>
            <a:r>
              <a:rPr lang="en-IN" sz="1000" dirty="0" err="1">
                <a:latin typeface="Times New Roman" panose="02020603050405020304" pitchFamily="18" charset="0"/>
              </a:rPr>
              <a:t>Zeeuw</a:t>
            </a:r>
            <a:r>
              <a:rPr lang="en-IN" sz="1000" dirty="0">
                <a:latin typeface="Times New Roman" panose="02020603050405020304" pitchFamily="18" charset="0"/>
              </a:rPr>
              <a:t> CI (2013) Silencing the Majority of Cerebellar Granule Cells Uncovers Their Essential Role in Motor Learning and Consolidation. Cell Rep 3:1239–1251.</a:t>
            </a:r>
            <a:endParaRPr lang="en-US" sz="1000" dirty="0"/>
          </a:p>
        </p:txBody>
      </p:sp>
      <p:sp>
        <p:nvSpPr>
          <p:cNvPr id="12" name="Slide Number Placeholder 11">
            <a:extLst>
              <a:ext uri="{FF2B5EF4-FFF2-40B4-BE49-F238E27FC236}">
                <a16:creationId xmlns:a16="http://schemas.microsoft.com/office/drawing/2014/main" id="{BB534AC0-0B00-8C1D-380C-C6419C8B694C}"/>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2</a:t>
            </a:fld>
            <a:endParaRPr lang="en-US" dirty="0">
              <a:solidFill>
                <a:schemeClr val="bg1"/>
              </a:solidFill>
            </a:endParaRPr>
          </a:p>
        </p:txBody>
      </p:sp>
    </p:spTree>
    <p:custDataLst>
      <p:tags r:id="rId1"/>
    </p:custDataLst>
    <p:extLst>
      <p:ext uri="{BB962C8B-B14F-4D97-AF65-F5344CB8AC3E}">
        <p14:creationId xmlns:p14="http://schemas.microsoft.com/office/powerpoint/2010/main" val="3867496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custDataLst>
              <p:tags r:id="rId2"/>
            </p:custDataLst>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4905" b="8341"/>
          <a:stretch/>
        </p:blipFill>
        <p:spPr>
          <a:xfrm>
            <a:off x="46108" y="1016000"/>
            <a:ext cx="5874708" cy="4920290"/>
          </a:xfrm>
          <a:prstGeom prst="rect">
            <a:avLst/>
          </a:prstGeom>
        </p:spPr>
      </p:pic>
      <p:sp>
        <p:nvSpPr>
          <p:cNvPr id="3" name="Title 2"/>
          <p:cNvSpPr txBox="1">
            <a:spLocks/>
          </p:cNvSpPr>
          <p:nvPr>
            <p:custDataLst>
              <p:tags r:id="rId3"/>
            </p:custDataLst>
          </p:nvPr>
        </p:nvSpPr>
        <p:spPr>
          <a:xfrm>
            <a:off x="1221932" y="253513"/>
            <a:ext cx="9748135" cy="574249"/>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IN" sz="2400" dirty="0">
                <a:solidFill>
                  <a:schemeClr val="bg1"/>
                </a:solidFill>
                <a:latin typeface="Times New Roman" panose="02020603050405020304" pitchFamily="18" charset="0"/>
                <a:cs typeface="Times New Roman" panose="02020603050405020304" pitchFamily="18" charset="0"/>
              </a:rPr>
              <a:t>From single neurons to network firing properties of cerebellar </a:t>
            </a:r>
            <a:r>
              <a:rPr lang="en-IN" sz="2400" dirty="0" err="1">
                <a:solidFill>
                  <a:schemeClr val="bg1"/>
                </a:solidFill>
                <a:latin typeface="Times New Roman" panose="02020603050405020304" pitchFamily="18" charset="0"/>
                <a:cs typeface="Times New Roman" panose="02020603050405020304" pitchFamily="18" charset="0"/>
              </a:rPr>
              <a:t>microcircuitry</a:t>
            </a: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000" b="1" dirty="0">
              <a:solidFill>
                <a:schemeClr val="bg1"/>
              </a:solidFill>
              <a:latin typeface="Baskerville Old Face" panose="02020602080505020303" pitchFamily="18" charset="0"/>
            </a:endParaRPr>
          </a:p>
        </p:txBody>
      </p:sp>
      <p:pic>
        <p:nvPicPr>
          <p:cNvPr id="21" name="Picture 20"/>
          <p:cNvPicPr>
            <a:picLocks noChangeAspect="1"/>
          </p:cNvPicPr>
          <p:nvPr>
            <p:custDataLst>
              <p:tags r:id="rId4"/>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95999" y="3169941"/>
            <a:ext cx="5779796" cy="2528662"/>
          </a:xfrm>
          <a:prstGeom prst="rect">
            <a:avLst/>
          </a:prstGeom>
        </p:spPr>
      </p:pic>
      <p:sp>
        <p:nvSpPr>
          <p:cNvPr id="26" name="TextBox 25"/>
          <p:cNvSpPr txBox="1"/>
          <p:nvPr>
            <p:custDataLst>
              <p:tags r:id="rId5"/>
            </p:custDataLst>
          </p:nvPr>
        </p:nvSpPr>
        <p:spPr>
          <a:xfrm>
            <a:off x="6095999" y="2251395"/>
            <a:ext cx="5363387"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Granule cell: Some of the neurons remain in quiescent state  </a:t>
            </a:r>
          </a:p>
        </p:txBody>
      </p:sp>
      <p:sp>
        <p:nvSpPr>
          <p:cNvPr id="4" name="Slide Number Placeholder 11">
            <a:extLst>
              <a:ext uri="{FF2B5EF4-FFF2-40B4-BE49-F238E27FC236}">
                <a16:creationId xmlns:a16="http://schemas.microsoft.com/office/drawing/2014/main" id="{C470E764-E881-8052-13B2-E44BB08C5B2A}"/>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20</a:t>
            </a:fld>
            <a:endParaRPr lang="en-US" dirty="0">
              <a:solidFill>
                <a:schemeClr val="bg1"/>
              </a:solidFill>
            </a:endParaRPr>
          </a:p>
        </p:txBody>
      </p:sp>
    </p:spTree>
    <p:custDataLst>
      <p:tags r:id="rId1"/>
    </p:custDataLst>
    <p:extLst>
      <p:ext uri="{BB962C8B-B14F-4D97-AF65-F5344CB8AC3E}">
        <p14:creationId xmlns:p14="http://schemas.microsoft.com/office/powerpoint/2010/main" val="3447859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custDataLst>
              <p:tags r:id="rId2"/>
            </p:custDataLst>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4905" b="8341"/>
          <a:stretch/>
        </p:blipFill>
        <p:spPr>
          <a:xfrm>
            <a:off x="46108" y="1016000"/>
            <a:ext cx="5874708" cy="4920290"/>
          </a:xfrm>
          <a:prstGeom prst="rect">
            <a:avLst/>
          </a:prstGeom>
        </p:spPr>
      </p:pic>
      <p:sp>
        <p:nvSpPr>
          <p:cNvPr id="3" name="Title 2"/>
          <p:cNvSpPr txBox="1">
            <a:spLocks/>
          </p:cNvSpPr>
          <p:nvPr>
            <p:custDataLst>
              <p:tags r:id="rId3"/>
            </p:custDataLst>
          </p:nvPr>
        </p:nvSpPr>
        <p:spPr>
          <a:xfrm>
            <a:off x="1290026" y="253512"/>
            <a:ext cx="9611948" cy="574249"/>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IN" sz="2400" dirty="0">
                <a:solidFill>
                  <a:schemeClr val="bg1"/>
                </a:solidFill>
                <a:latin typeface="Times New Roman" panose="02020603050405020304" pitchFamily="18" charset="0"/>
                <a:cs typeface="Times New Roman" panose="02020603050405020304" pitchFamily="18" charset="0"/>
              </a:rPr>
              <a:t>From single neurons to network firing properties of cerebellar </a:t>
            </a:r>
            <a:r>
              <a:rPr lang="en-IN" sz="2400" dirty="0" err="1">
                <a:solidFill>
                  <a:schemeClr val="bg1"/>
                </a:solidFill>
                <a:latin typeface="Times New Roman" panose="02020603050405020304" pitchFamily="18" charset="0"/>
                <a:cs typeface="Times New Roman" panose="02020603050405020304" pitchFamily="18" charset="0"/>
              </a:rPr>
              <a:t>microcircuitry</a:t>
            </a:r>
            <a:endParaRPr lang="en-US" sz="2400" dirty="0">
              <a:solidFill>
                <a:schemeClr val="bg1"/>
              </a:solidFill>
              <a:latin typeface="Times New Roman" panose="02020603050405020304" pitchFamily="18" charset="0"/>
              <a:cs typeface="Times New Roman" panose="02020603050405020304" pitchFamily="18" charset="0"/>
            </a:endParaRPr>
          </a:p>
          <a:p>
            <a:pPr algn="ctr"/>
            <a:endParaRPr lang="en-US" sz="2400" b="1" dirty="0">
              <a:solidFill>
                <a:schemeClr val="bg1"/>
              </a:solidFill>
              <a:latin typeface="Baskerville Old Face" panose="02020602080505020303" pitchFamily="18" charset="0"/>
            </a:endParaRPr>
          </a:p>
        </p:txBody>
      </p:sp>
      <p:pic>
        <p:nvPicPr>
          <p:cNvPr id="22" name="Picture 21"/>
          <p:cNvPicPr>
            <a:picLocks noChangeAspect="1"/>
          </p:cNvPicPr>
          <p:nvPr>
            <p:custDataLst>
              <p:tags r:id="rId4"/>
            </p:custDataLst>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30231" y="2224834"/>
            <a:ext cx="5972175" cy="2229197"/>
          </a:xfrm>
          <a:prstGeom prst="rect">
            <a:avLst/>
          </a:prstGeom>
        </p:spPr>
      </p:pic>
      <p:sp>
        <p:nvSpPr>
          <p:cNvPr id="25" name="TextBox 24"/>
          <p:cNvSpPr txBox="1"/>
          <p:nvPr>
            <p:custDataLst>
              <p:tags r:id="rId5"/>
            </p:custDataLst>
          </p:nvPr>
        </p:nvSpPr>
        <p:spPr>
          <a:xfrm>
            <a:off x="5878966" y="1763169"/>
            <a:ext cx="5874707"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Purkinje cell: Firing increases with </a:t>
            </a:r>
            <a:r>
              <a:rPr lang="en-US" sz="2400" dirty="0" err="1">
                <a:latin typeface="Times New Roman" panose="02020603050405020304" pitchFamily="18" charset="0"/>
                <a:cs typeface="Times New Roman" panose="02020603050405020304" pitchFamily="18" charset="0"/>
              </a:rPr>
              <a:t>Grc</a:t>
            </a:r>
            <a:r>
              <a:rPr lang="en-US" sz="2400" dirty="0">
                <a:latin typeface="Times New Roman" panose="02020603050405020304" pitchFamily="18" charset="0"/>
                <a:cs typeface="Times New Roman" panose="02020603050405020304" pitchFamily="18" charset="0"/>
              </a:rPr>
              <a:t> input</a:t>
            </a:r>
          </a:p>
        </p:txBody>
      </p:sp>
      <p:sp>
        <p:nvSpPr>
          <p:cNvPr id="4" name="Slide Number Placeholder 11">
            <a:extLst>
              <a:ext uri="{FF2B5EF4-FFF2-40B4-BE49-F238E27FC236}">
                <a16:creationId xmlns:a16="http://schemas.microsoft.com/office/drawing/2014/main" id="{3CECBFF1-A075-9FF2-B258-B44F2A03C671}"/>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21</a:t>
            </a:fld>
            <a:endParaRPr lang="en-US" dirty="0">
              <a:solidFill>
                <a:schemeClr val="bg1"/>
              </a:solidFill>
            </a:endParaRPr>
          </a:p>
        </p:txBody>
      </p:sp>
    </p:spTree>
    <p:custDataLst>
      <p:tags r:id="rId1"/>
    </p:custDataLst>
    <p:extLst>
      <p:ext uri="{BB962C8B-B14F-4D97-AF65-F5344CB8AC3E}">
        <p14:creationId xmlns:p14="http://schemas.microsoft.com/office/powerpoint/2010/main" val="950895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420772" y="308010"/>
            <a:ext cx="7772400" cy="506029"/>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solidFill>
                  <a:schemeClr val="bg1"/>
                </a:solidFill>
                <a:latin typeface="Times New Roman" panose="02020603050405020304" pitchFamily="18" charset="0"/>
                <a:cs typeface="Times New Roman" panose="02020603050405020304" pitchFamily="18" charset="0"/>
              </a:rPr>
              <a:t>Learning rule implementation for the model</a:t>
            </a:r>
            <a:endParaRPr lang="en-IN" sz="2800" dirty="0">
              <a:solidFill>
                <a:schemeClr val="bg1"/>
              </a:solidFill>
              <a:latin typeface="Times New Roman" panose="02020603050405020304" pitchFamily="18" charset="0"/>
              <a:cs typeface="Times New Roman" panose="02020603050405020304" pitchFamily="18" charset="0"/>
            </a:endParaRPr>
          </a:p>
          <a:p>
            <a:pPr algn="ctr"/>
            <a:endParaRPr lang="en-US" sz="2800" b="1" dirty="0">
              <a:solidFill>
                <a:schemeClr val="bg1"/>
              </a:solidFill>
              <a:latin typeface="Baskerville Old Face" panose="02020602080505020303" pitchFamily="18" charset="0"/>
            </a:endParaRPr>
          </a:p>
        </p:txBody>
      </p:sp>
      <p:pic>
        <p:nvPicPr>
          <p:cNvPr id="5" name="Picture 4" descr="C:\Users\Vijayan\Desktop\thesis\Results6.jpg"/>
          <p:cNvPicPr/>
          <p:nvPr/>
        </p:nvPicPr>
        <p:blipFill rotWithShape="1">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t="75766" b="1"/>
          <a:stretch/>
        </p:blipFill>
        <p:spPr bwMode="auto">
          <a:xfrm>
            <a:off x="2274997" y="3105806"/>
            <a:ext cx="6168176" cy="2344510"/>
          </a:xfrm>
          <a:prstGeom prst="rect">
            <a:avLst/>
          </a:prstGeom>
          <a:noFill/>
          <a:ln>
            <a:noFill/>
          </a:ln>
          <a:extLst>
            <a:ext uri="{53640926-AAD7-44D8-BBD7-CCE9431645EC}">
              <a14:shadowObscured xmlns:a14="http://schemas.microsoft.com/office/drawing/2010/main"/>
            </a:ext>
          </a:extLst>
        </p:spPr>
      </p:pic>
      <p:pic>
        <p:nvPicPr>
          <p:cNvPr id="6" name="Picture 5" descr="D:\thesis\HTP.jpg"/>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583894" y="1820979"/>
            <a:ext cx="4477547" cy="3178773"/>
          </a:xfrm>
          <a:prstGeom prst="rect">
            <a:avLst/>
          </a:prstGeom>
          <a:noFill/>
          <a:ln>
            <a:noFill/>
          </a:ln>
        </p:spPr>
      </p:pic>
      <p:pic>
        <p:nvPicPr>
          <p:cNvPr id="7" name="Picture 6"/>
          <p:cNvPicPr/>
          <p:nvPr/>
        </p:nvPicPr>
        <p:blipFill rotWithShape="1">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l="1785" r="70671"/>
          <a:stretch/>
        </p:blipFill>
        <p:spPr>
          <a:xfrm>
            <a:off x="129144" y="993081"/>
            <a:ext cx="1709384" cy="5215092"/>
          </a:xfrm>
          <a:prstGeom prst="rect">
            <a:avLst/>
          </a:prstGeom>
          <a:ln>
            <a:solidFill>
              <a:schemeClr val="tx1"/>
            </a:solidFill>
          </a:ln>
        </p:spPr>
      </p:pic>
      <p:sp>
        <p:nvSpPr>
          <p:cNvPr id="9" name="Rounded Rectangle 8"/>
          <p:cNvSpPr/>
          <p:nvPr/>
        </p:nvSpPr>
        <p:spPr>
          <a:xfrm>
            <a:off x="1668163" y="1656072"/>
            <a:ext cx="1892456" cy="379293"/>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solidFill>
                  <a:srgbClr val="552699"/>
                </a:solidFill>
                <a:latin typeface="Times New Roman" panose="02020603050405020304" pitchFamily="18" charset="0"/>
                <a:cs typeface="Times New Roman" panose="02020603050405020304" pitchFamily="18" charset="0"/>
              </a:rPr>
              <a:t>Hebbian learning </a:t>
            </a:r>
          </a:p>
        </p:txBody>
      </p:sp>
      <p:sp>
        <p:nvSpPr>
          <p:cNvPr id="10" name="Rounded Rectangle 9"/>
          <p:cNvSpPr/>
          <p:nvPr/>
        </p:nvSpPr>
        <p:spPr>
          <a:xfrm>
            <a:off x="4235788" y="2418736"/>
            <a:ext cx="1437551" cy="379293"/>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solidFill>
                  <a:srgbClr val="552699"/>
                </a:solidFill>
                <a:latin typeface="Times New Roman" panose="02020603050405020304" pitchFamily="18" charset="0"/>
                <a:cs typeface="Times New Roman" panose="02020603050405020304" pitchFamily="18" charset="0"/>
              </a:rPr>
              <a:t>FP algorithm</a:t>
            </a:r>
          </a:p>
        </p:txBody>
      </p:sp>
      <p:sp>
        <p:nvSpPr>
          <p:cNvPr id="11" name="Rounded Rectangle 10"/>
          <p:cNvSpPr/>
          <p:nvPr/>
        </p:nvSpPr>
        <p:spPr>
          <a:xfrm>
            <a:off x="8876983" y="1121816"/>
            <a:ext cx="1972389" cy="393740"/>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solidFill>
                  <a:srgbClr val="552699"/>
                </a:solidFill>
                <a:latin typeface="Times New Roman" panose="02020603050405020304" pitchFamily="18" charset="0"/>
                <a:cs typeface="Times New Roman" panose="02020603050405020304" pitchFamily="18" charset="0"/>
              </a:rPr>
              <a:t>HTP algorithm</a:t>
            </a:r>
          </a:p>
        </p:txBody>
      </p:sp>
      <p:sp>
        <p:nvSpPr>
          <p:cNvPr id="4" name="TextBox 3">
            <a:extLst>
              <a:ext uri="{FF2B5EF4-FFF2-40B4-BE49-F238E27FC236}">
                <a16:creationId xmlns:a16="http://schemas.microsoft.com/office/drawing/2014/main" id="{DE29D2B6-44B8-E778-5BDB-37AB4250C966}"/>
              </a:ext>
            </a:extLst>
          </p:cNvPr>
          <p:cNvSpPr txBox="1"/>
          <p:nvPr/>
        </p:nvSpPr>
        <p:spPr>
          <a:xfrm>
            <a:off x="4183936" y="5450316"/>
            <a:ext cx="1541256"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Vijayan et.al.,2015</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39F2BE5-2C9C-B2FE-CF85-C7AAF997453A}"/>
              </a:ext>
            </a:extLst>
          </p:cNvPr>
          <p:cNvSpPr txBox="1"/>
          <p:nvPr/>
        </p:nvSpPr>
        <p:spPr>
          <a:xfrm>
            <a:off x="9112010" y="1463466"/>
            <a:ext cx="1502334"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Medini et.al.,2015</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D08778E6-4544-E42A-9EF0-60C06A30FC49}"/>
              </a:ext>
            </a:extLst>
          </p:cNvPr>
          <p:cNvSpPr txBox="1"/>
          <p:nvPr/>
        </p:nvSpPr>
        <p:spPr>
          <a:xfrm>
            <a:off x="1668163" y="2001727"/>
            <a:ext cx="1541256"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Vijayan et.al.,2022</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13" name="Slide Number Placeholder 11">
            <a:extLst>
              <a:ext uri="{FF2B5EF4-FFF2-40B4-BE49-F238E27FC236}">
                <a16:creationId xmlns:a16="http://schemas.microsoft.com/office/drawing/2014/main" id="{11772BA5-9B5F-EEA3-9625-0FD7F20671B4}"/>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22</a:t>
            </a:fld>
            <a:endParaRPr lang="en-US" dirty="0">
              <a:solidFill>
                <a:schemeClr val="bg1"/>
              </a:solidFill>
            </a:endParaRPr>
          </a:p>
        </p:txBody>
      </p:sp>
    </p:spTree>
    <p:custDataLst>
      <p:tags r:id="rId1"/>
    </p:custDataLst>
    <p:extLst>
      <p:ext uri="{BB962C8B-B14F-4D97-AF65-F5344CB8AC3E}">
        <p14:creationId xmlns:p14="http://schemas.microsoft.com/office/powerpoint/2010/main" val="936970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custDataLst>
              <p:tags r:id="rId2"/>
            </p:custDataLst>
          </p:nvPr>
        </p:nvSpPr>
        <p:spPr>
          <a:xfrm>
            <a:off x="1782231" y="180167"/>
            <a:ext cx="8324359" cy="419311"/>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solidFill>
                  <a:schemeClr val="bg1"/>
                </a:solidFill>
                <a:latin typeface="Times New Roman" panose="02020603050405020304" pitchFamily="18" charset="0"/>
                <a:cs typeface="Times New Roman" panose="02020603050405020304" pitchFamily="18" charset="0"/>
              </a:rPr>
              <a:t>Characterization of cerebellar neurons for perceiving adaptation </a:t>
            </a:r>
            <a:endParaRPr lang="en-IN" sz="2400" dirty="0">
              <a:solidFill>
                <a:schemeClr val="bg1"/>
              </a:solidFill>
              <a:latin typeface="Times New Roman" panose="02020603050405020304" pitchFamily="18" charset="0"/>
              <a:cs typeface="Times New Roman" panose="02020603050405020304" pitchFamily="18" charset="0"/>
            </a:endParaRPr>
          </a:p>
          <a:p>
            <a:endParaRPr lang="en-US" sz="2400" b="1" dirty="0">
              <a:solidFill>
                <a:schemeClr val="bg1"/>
              </a:solidFill>
              <a:latin typeface="Baskerville Old Face" panose="02020602080505020303" pitchFamily="18" charset="0"/>
            </a:endParaRPr>
          </a:p>
        </p:txBody>
      </p:sp>
      <p:pic>
        <p:nvPicPr>
          <p:cNvPr id="6" name="Picture 5"/>
          <p:cNvPicPr/>
          <p:nvPr>
            <p:custDataLst>
              <p:tags r:id="rId3"/>
            </p:custDataLst>
          </p:nvPr>
        </p:nvPicPr>
        <p:blipFill rotWithShape="1">
          <a:blip r:embed="rId13" cstate="print">
            <a:clrChange>
              <a:clrFrom>
                <a:srgbClr val="FEFEFE"/>
              </a:clrFrom>
              <a:clrTo>
                <a:srgbClr val="FEFEFE">
                  <a:alpha val="0"/>
                </a:srgbClr>
              </a:clrTo>
            </a:clrChange>
            <a:extLst>
              <a:ext uri="{28A0092B-C50C-407E-A947-70E740481C1C}">
                <a14:useLocalDpi xmlns:a14="http://schemas.microsoft.com/office/drawing/2010/main" val="0"/>
              </a:ext>
            </a:extLst>
          </a:blip>
          <a:srcRect t="5475" b="4631"/>
          <a:stretch/>
        </p:blipFill>
        <p:spPr>
          <a:xfrm>
            <a:off x="8004932" y="1581407"/>
            <a:ext cx="3882979" cy="2757785"/>
          </a:xfrm>
          <a:prstGeom prst="rect">
            <a:avLst/>
          </a:prstGeom>
        </p:spPr>
      </p:pic>
      <p:pic>
        <p:nvPicPr>
          <p:cNvPr id="7" name="Picture 6"/>
          <p:cNvPicPr/>
          <p:nvPr>
            <p:custDataLst>
              <p:tags r:id="rId4"/>
            </p:custDataLst>
          </p:nvPr>
        </p:nvPicPr>
        <p:blipFill>
          <a:blip r:embed="rId1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187067" y="2713811"/>
            <a:ext cx="3817865" cy="3005199"/>
          </a:xfrm>
          <a:prstGeom prst="rect">
            <a:avLst/>
          </a:prstGeom>
        </p:spPr>
      </p:pic>
      <p:pic>
        <p:nvPicPr>
          <p:cNvPr id="8" name="Picture 7"/>
          <p:cNvPicPr/>
          <p:nvPr>
            <p:custDataLst>
              <p:tags r:id="rId5"/>
            </p:custDataLst>
          </p:nvPr>
        </p:nvPicPr>
        <p:blipFill rotWithShape="1">
          <a:blip r:embed="rId15">
            <a:clrChange>
              <a:clrFrom>
                <a:srgbClr val="FEFEFE"/>
              </a:clrFrom>
              <a:clrTo>
                <a:srgbClr val="FEFEFE">
                  <a:alpha val="0"/>
                </a:srgbClr>
              </a:clrTo>
            </a:clrChange>
            <a:extLst>
              <a:ext uri="{28A0092B-C50C-407E-A947-70E740481C1C}">
                <a14:useLocalDpi xmlns:a14="http://schemas.microsoft.com/office/drawing/2010/main" val="0"/>
              </a:ext>
            </a:extLst>
          </a:blip>
          <a:srcRect l="1590" r="70672"/>
          <a:stretch/>
        </p:blipFill>
        <p:spPr>
          <a:xfrm>
            <a:off x="115286" y="354614"/>
            <a:ext cx="1799473" cy="5732144"/>
          </a:xfrm>
          <a:prstGeom prst="rect">
            <a:avLst/>
          </a:prstGeom>
        </p:spPr>
      </p:pic>
      <p:sp>
        <p:nvSpPr>
          <p:cNvPr id="9" name="Rounded Rectangle 8"/>
          <p:cNvSpPr/>
          <p:nvPr>
            <p:custDataLst>
              <p:tags r:id="rId6"/>
            </p:custDataLst>
          </p:nvPr>
        </p:nvSpPr>
        <p:spPr>
          <a:xfrm>
            <a:off x="8851930" y="967045"/>
            <a:ext cx="2273167" cy="614362"/>
          </a:xfrm>
          <a:prstGeom prst="roundRect">
            <a:avLst/>
          </a:prstGeom>
          <a:solidFill>
            <a:srgbClr val="FFC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solidFill>
                  <a:srgbClr val="552699"/>
                </a:solidFill>
                <a:latin typeface="Times New Roman" panose="02020603050405020304" pitchFamily="18" charset="0"/>
                <a:cs typeface="Times New Roman" panose="02020603050405020304" pitchFamily="18" charset="0"/>
              </a:rPr>
              <a:t>MF-</a:t>
            </a:r>
            <a:r>
              <a:rPr lang="en-IN" dirty="0" err="1">
                <a:solidFill>
                  <a:srgbClr val="552699"/>
                </a:solidFill>
                <a:latin typeface="Times New Roman" panose="02020603050405020304" pitchFamily="18" charset="0"/>
                <a:cs typeface="Times New Roman" panose="02020603050405020304" pitchFamily="18" charset="0"/>
              </a:rPr>
              <a:t>GrC</a:t>
            </a:r>
            <a:r>
              <a:rPr lang="en-IN" dirty="0">
                <a:solidFill>
                  <a:srgbClr val="552699"/>
                </a:solidFill>
                <a:latin typeface="Times New Roman" panose="02020603050405020304" pitchFamily="18" charset="0"/>
                <a:cs typeface="Times New Roman" panose="02020603050405020304" pitchFamily="18" charset="0"/>
              </a:rPr>
              <a:t> adaptation</a:t>
            </a:r>
          </a:p>
        </p:txBody>
      </p:sp>
      <p:sp>
        <p:nvSpPr>
          <p:cNvPr id="10" name="Rounded Rectangle 9"/>
          <p:cNvSpPr/>
          <p:nvPr>
            <p:custDataLst>
              <p:tags r:id="rId7"/>
            </p:custDataLst>
          </p:nvPr>
        </p:nvSpPr>
        <p:spPr>
          <a:xfrm>
            <a:off x="1720794" y="1332743"/>
            <a:ext cx="2564473" cy="614362"/>
          </a:xfrm>
          <a:prstGeom prst="roundRect">
            <a:avLst/>
          </a:prstGeom>
          <a:solidFill>
            <a:srgbClr val="FFC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err="1">
                <a:solidFill>
                  <a:srgbClr val="552699"/>
                </a:solidFill>
                <a:latin typeface="Times New Roman" panose="02020603050405020304" pitchFamily="18" charset="0"/>
                <a:cs typeface="Times New Roman" panose="02020603050405020304" pitchFamily="18" charset="0"/>
              </a:rPr>
              <a:t>GrC</a:t>
            </a:r>
            <a:r>
              <a:rPr lang="en-IN" dirty="0">
                <a:solidFill>
                  <a:srgbClr val="552699"/>
                </a:solidFill>
                <a:latin typeface="Times New Roman" panose="02020603050405020304" pitchFamily="18" charset="0"/>
                <a:cs typeface="Times New Roman" panose="02020603050405020304" pitchFamily="18" charset="0"/>
              </a:rPr>
              <a:t> firing behaviour before and after learning</a:t>
            </a:r>
          </a:p>
        </p:txBody>
      </p:sp>
      <p:sp>
        <p:nvSpPr>
          <p:cNvPr id="11" name="Rounded Rectangle 10"/>
          <p:cNvSpPr/>
          <p:nvPr>
            <p:custDataLst>
              <p:tags r:id="rId8"/>
            </p:custDataLst>
          </p:nvPr>
        </p:nvSpPr>
        <p:spPr>
          <a:xfrm>
            <a:off x="4708766" y="1805828"/>
            <a:ext cx="3180389" cy="713636"/>
          </a:xfrm>
          <a:prstGeom prst="roundRect">
            <a:avLst/>
          </a:prstGeom>
          <a:solidFill>
            <a:srgbClr val="FFC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solidFill>
                  <a:srgbClr val="552699"/>
                </a:solidFill>
                <a:latin typeface="Times New Roman" panose="02020603050405020304" pitchFamily="18" charset="0"/>
                <a:cs typeface="Times New Roman" panose="02020603050405020304" pitchFamily="18" charset="0"/>
              </a:rPr>
              <a:t>Mean </a:t>
            </a:r>
            <a:r>
              <a:rPr lang="en-IN" dirty="0" err="1">
                <a:solidFill>
                  <a:srgbClr val="552699"/>
                </a:solidFill>
                <a:latin typeface="Times New Roman" panose="02020603050405020304" pitchFamily="18" charset="0"/>
                <a:cs typeface="Times New Roman" panose="02020603050405020304" pitchFamily="18" charset="0"/>
              </a:rPr>
              <a:t>GrC</a:t>
            </a:r>
            <a:r>
              <a:rPr lang="en-IN" dirty="0">
                <a:solidFill>
                  <a:srgbClr val="552699"/>
                </a:solidFill>
                <a:latin typeface="Times New Roman" panose="02020603050405020304" pitchFamily="18" charset="0"/>
                <a:cs typeface="Times New Roman" panose="02020603050405020304" pitchFamily="18" charset="0"/>
              </a:rPr>
              <a:t> firing rate before and after learning</a:t>
            </a:r>
          </a:p>
        </p:txBody>
      </p:sp>
      <p:sp>
        <p:nvSpPr>
          <p:cNvPr id="16" name="TextBox 15"/>
          <p:cNvSpPr txBox="1"/>
          <p:nvPr>
            <p:custDataLst>
              <p:tags r:id="rId9"/>
            </p:custDataLst>
          </p:nvPr>
        </p:nvSpPr>
        <p:spPr>
          <a:xfrm>
            <a:off x="1612738" y="1997886"/>
            <a:ext cx="2631027" cy="1631216"/>
          </a:xfrm>
          <a:prstGeom prst="rect">
            <a:avLst/>
          </a:prstGeom>
          <a:noFill/>
        </p:spPr>
        <p:txBody>
          <a:bodyPr wrap="square" rtlCol="0">
            <a:spAutoFit/>
          </a:bodyPr>
          <a:lstStyle/>
          <a:p>
            <a:pPr algn="ctr"/>
            <a:r>
              <a:rPr lang="en-US" sz="2000" dirty="0">
                <a:solidFill>
                  <a:srgbClr val="552699"/>
                </a:solidFill>
                <a:latin typeface="Times New Roman" panose="02020603050405020304" pitchFamily="18" charset="0"/>
                <a:cs typeface="Times New Roman" panose="02020603050405020304" pitchFamily="18" charset="0"/>
              </a:rPr>
              <a:t>MF-</a:t>
            </a:r>
            <a:r>
              <a:rPr lang="en-US" sz="2000" dirty="0" err="1">
                <a:solidFill>
                  <a:srgbClr val="552699"/>
                </a:solidFill>
                <a:latin typeface="Times New Roman" panose="02020603050405020304" pitchFamily="18" charset="0"/>
                <a:cs typeface="Times New Roman" panose="02020603050405020304" pitchFamily="18" charset="0"/>
              </a:rPr>
              <a:t>GrC</a:t>
            </a:r>
            <a:r>
              <a:rPr lang="en-US" sz="2000" dirty="0">
                <a:solidFill>
                  <a:srgbClr val="552699"/>
                </a:solidFill>
                <a:latin typeface="Times New Roman" panose="02020603050405020304" pitchFamily="18" charset="0"/>
                <a:cs typeface="Times New Roman" panose="02020603050405020304" pitchFamily="18" charset="0"/>
              </a:rPr>
              <a:t> synapse shows a slow learning rate during training implying a smaller weight change   </a:t>
            </a:r>
          </a:p>
        </p:txBody>
      </p:sp>
      <p:sp>
        <p:nvSpPr>
          <p:cNvPr id="4" name="TextBox 3">
            <a:extLst>
              <a:ext uri="{FF2B5EF4-FFF2-40B4-BE49-F238E27FC236}">
                <a16:creationId xmlns:a16="http://schemas.microsoft.com/office/drawing/2014/main" id="{8AAA70A7-3755-CB2D-A6F6-4A90DE6050F9}"/>
              </a:ext>
            </a:extLst>
          </p:cNvPr>
          <p:cNvSpPr txBox="1"/>
          <p:nvPr>
            <p:custDataLst>
              <p:tags r:id="rId10"/>
            </p:custDataLst>
          </p:nvPr>
        </p:nvSpPr>
        <p:spPr>
          <a:xfrm>
            <a:off x="5033492" y="5778981"/>
            <a:ext cx="1541256"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Vijayan et.al.,2022</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5" name="Slide Number Placeholder 11">
            <a:extLst>
              <a:ext uri="{FF2B5EF4-FFF2-40B4-BE49-F238E27FC236}">
                <a16:creationId xmlns:a16="http://schemas.microsoft.com/office/drawing/2014/main" id="{E53121D0-B9DE-D6AB-89C1-59A7D12EDBCC}"/>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23</a:t>
            </a:fld>
            <a:endParaRPr lang="en-US" dirty="0">
              <a:solidFill>
                <a:schemeClr val="bg1"/>
              </a:solidFill>
            </a:endParaRPr>
          </a:p>
        </p:txBody>
      </p:sp>
    </p:spTree>
    <p:custDataLst>
      <p:tags r:id="rId1"/>
    </p:custDataLst>
    <p:extLst>
      <p:ext uri="{BB962C8B-B14F-4D97-AF65-F5344CB8AC3E}">
        <p14:creationId xmlns:p14="http://schemas.microsoft.com/office/powerpoint/2010/main" val="2571772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custDataLst>
              <p:tags r:id="rId2"/>
            </p:custDataLst>
          </p:nvPr>
        </p:nvSpPr>
        <p:spPr>
          <a:xfrm>
            <a:off x="1989798" y="130139"/>
            <a:ext cx="8324359" cy="419311"/>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400" dirty="0">
                <a:solidFill>
                  <a:schemeClr val="bg1"/>
                </a:solidFill>
                <a:latin typeface="Times New Roman" panose="02020603050405020304" pitchFamily="18" charset="0"/>
                <a:cs typeface="Times New Roman" panose="02020603050405020304" pitchFamily="18" charset="0"/>
              </a:rPr>
              <a:t>Characterization of cerebellar neurons for perceiving adaptation </a:t>
            </a:r>
            <a:endParaRPr lang="en-IN" sz="2400" dirty="0">
              <a:solidFill>
                <a:schemeClr val="bg1"/>
              </a:solidFill>
              <a:latin typeface="Times New Roman" panose="02020603050405020304" pitchFamily="18" charset="0"/>
              <a:cs typeface="Times New Roman" panose="02020603050405020304" pitchFamily="18" charset="0"/>
            </a:endParaRPr>
          </a:p>
          <a:p>
            <a:endParaRPr lang="en-US" sz="2400" b="1" dirty="0">
              <a:solidFill>
                <a:schemeClr val="bg1"/>
              </a:solidFill>
              <a:latin typeface="Baskerville Old Face" panose="02020602080505020303" pitchFamily="18" charset="0"/>
            </a:endParaRPr>
          </a:p>
        </p:txBody>
      </p:sp>
      <p:pic>
        <p:nvPicPr>
          <p:cNvPr id="6" name="Picture 5"/>
          <p:cNvPicPr/>
          <p:nvPr>
            <p:custDataLst>
              <p:tags r:id="rId3"/>
            </p:custDataLst>
          </p:nvPr>
        </p:nvPicPr>
        <p:blipFill rotWithShape="1">
          <a:blip r:embed="rId17" cstate="print">
            <a:clrChange>
              <a:clrFrom>
                <a:srgbClr val="FEFEFE"/>
              </a:clrFrom>
              <a:clrTo>
                <a:srgbClr val="FEFEFE">
                  <a:alpha val="0"/>
                </a:srgbClr>
              </a:clrTo>
            </a:clrChange>
            <a:extLst>
              <a:ext uri="{28A0092B-C50C-407E-A947-70E740481C1C}">
                <a14:useLocalDpi xmlns:a14="http://schemas.microsoft.com/office/drawing/2010/main" val="0"/>
              </a:ext>
            </a:extLst>
          </a:blip>
          <a:srcRect t="5475" b="4631"/>
          <a:stretch/>
        </p:blipFill>
        <p:spPr>
          <a:xfrm>
            <a:off x="2238508" y="3729723"/>
            <a:ext cx="3318720" cy="2357035"/>
          </a:xfrm>
          <a:prstGeom prst="rect">
            <a:avLst/>
          </a:prstGeom>
        </p:spPr>
      </p:pic>
      <p:pic>
        <p:nvPicPr>
          <p:cNvPr id="7" name="Picture 6"/>
          <p:cNvPicPr/>
          <p:nvPr>
            <p:custDataLst>
              <p:tags r:id="rId4"/>
            </p:custDataLst>
          </p:nvPr>
        </p:nvPicPr>
        <p:blipFill>
          <a:blip r:embed="rId18"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794701" y="1280717"/>
            <a:ext cx="2844980" cy="2239401"/>
          </a:xfrm>
          <a:prstGeom prst="rect">
            <a:avLst/>
          </a:prstGeom>
        </p:spPr>
      </p:pic>
      <p:pic>
        <p:nvPicPr>
          <p:cNvPr id="8" name="Picture 7"/>
          <p:cNvPicPr/>
          <p:nvPr>
            <p:custDataLst>
              <p:tags r:id="rId5"/>
            </p:custDataLst>
          </p:nvPr>
        </p:nvPicPr>
        <p:blipFill rotWithShape="1">
          <a:blip r:embed="rId19">
            <a:clrChange>
              <a:clrFrom>
                <a:srgbClr val="FEFEFE"/>
              </a:clrFrom>
              <a:clrTo>
                <a:srgbClr val="FEFEFE">
                  <a:alpha val="0"/>
                </a:srgbClr>
              </a:clrTo>
            </a:clrChange>
            <a:extLst>
              <a:ext uri="{28A0092B-C50C-407E-A947-70E740481C1C}">
                <a14:useLocalDpi xmlns:a14="http://schemas.microsoft.com/office/drawing/2010/main" val="0"/>
              </a:ext>
            </a:extLst>
          </a:blip>
          <a:srcRect l="1590" r="70672"/>
          <a:stretch/>
        </p:blipFill>
        <p:spPr>
          <a:xfrm>
            <a:off x="115286" y="354614"/>
            <a:ext cx="1799473" cy="5732144"/>
          </a:xfrm>
          <a:prstGeom prst="rect">
            <a:avLst/>
          </a:prstGeom>
        </p:spPr>
      </p:pic>
      <p:sp>
        <p:nvSpPr>
          <p:cNvPr id="9" name="Rounded Rectangle 8"/>
          <p:cNvSpPr/>
          <p:nvPr>
            <p:custDataLst>
              <p:tags r:id="rId6"/>
            </p:custDataLst>
          </p:nvPr>
        </p:nvSpPr>
        <p:spPr>
          <a:xfrm>
            <a:off x="5505406" y="4676043"/>
            <a:ext cx="2273167" cy="418409"/>
          </a:xfrm>
          <a:prstGeom prst="roundRect">
            <a:avLst/>
          </a:prstGeom>
          <a:solidFill>
            <a:srgbClr val="FFC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solidFill>
                  <a:srgbClr val="552699"/>
                </a:solidFill>
                <a:latin typeface="Times New Roman" panose="02020603050405020304" pitchFamily="18" charset="0"/>
                <a:cs typeface="Times New Roman" panose="02020603050405020304" pitchFamily="18" charset="0"/>
              </a:rPr>
              <a:t>MF-</a:t>
            </a:r>
            <a:r>
              <a:rPr lang="en-IN" dirty="0" err="1">
                <a:solidFill>
                  <a:srgbClr val="552699"/>
                </a:solidFill>
                <a:latin typeface="Times New Roman" panose="02020603050405020304" pitchFamily="18" charset="0"/>
                <a:cs typeface="Times New Roman" panose="02020603050405020304" pitchFamily="18" charset="0"/>
              </a:rPr>
              <a:t>GrC</a:t>
            </a:r>
            <a:r>
              <a:rPr lang="en-IN" dirty="0">
                <a:solidFill>
                  <a:srgbClr val="552699"/>
                </a:solidFill>
                <a:latin typeface="Times New Roman" panose="02020603050405020304" pitchFamily="18" charset="0"/>
                <a:cs typeface="Times New Roman" panose="02020603050405020304" pitchFamily="18" charset="0"/>
              </a:rPr>
              <a:t> adaptation</a:t>
            </a:r>
          </a:p>
        </p:txBody>
      </p:sp>
      <p:sp>
        <p:nvSpPr>
          <p:cNvPr id="10" name="Rounded Rectangle 9"/>
          <p:cNvSpPr/>
          <p:nvPr>
            <p:custDataLst>
              <p:tags r:id="rId7"/>
            </p:custDataLst>
          </p:nvPr>
        </p:nvSpPr>
        <p:spPr>
          <a:xfrm>
            <a:off x="1680978" y="724723"/>
            <a:ext cx="2564473" cy="614362"/>
          </a:xfrm>
          <a:prstGeom prst="roundRect">
            <a:avLst/>
          </a:prstGeom>
          <a:solidFill>
            <a:srgbClr val="FFC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err="1">
                <a:solidFill>
                  <a:srgbClr val="552699"/>
                </a:solidFill>
                <a:latin typeface="Times New Roman" panose="02020603050405020304" pitchFamily="18" charset="0"/>
                <a:cs typeface="Times New Roman" panose="02020603050405020304" pitchFamily="18" charset="0"/>
              </a:rPr>
              <a:t>GrC</a:t>
            </a:r>
            <a:r>
              <a:rPr lang="en-IN" dirty="0">
                <a:solidFill>
                  <a:srgbClr val="552699"/>
                </a:solidFill>
                <a:latin typeface="Times New Roman" panose="02020603050405020304" pitchFamily="18" charset="0"/>
                <a:cs typeface="Times New Roman" panose="02020603050405020304" pitchFamily="18" charset="0"/>
              </a:rPr>
              <a:t> firing behaviour before and after learning</a:t>
            </a:r>
          </a:p>
        </p:txBody>
      </p:sp>
      <p:sp>
        <p:nvSpPr>
          <p:cNvPr id="11" name="Rounded Rectangle 10"/>
          <p:cNvSpPr/>
          <p:nvPr>
            <p:custDataLst>
              <p:tags r:id="rId8"/>
            </p:custDataLst>
          </p:nvPr>
        </p:nvSpPr>
        <p:spPr>
          <a:xfrm>
            <a:off x="4698115" y="675035"/>
            <a:ext cx="3180389" cy="614362"/>
          </a:xfrm>
          <a:prstGeom prst="roundRect">
            <a:avLst/>
          </a:prstGeom>
          <a:solidFill>
            <a:srgbClr val="FFC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solidFill>
                  <a:srgbClr val="552699"/>
                </a:solidFill>
                <a:latin typeface="Times New Roman" panose="02020603050405020304" pitchFamily="18" charset="0"/>
                <a:cs typeface="Times New Roman" panose="02020603050405020304" pitchFamily="18" charset="0"/>
              </a:rPr>
              <a:t>Mean </a:t>
            </a:r>
            <a:r>
              <a:rPr lang="en-IN" dirty="0" err="1">
                <a:solidFill>
                  <a:srgbClr val="552699"/>
                </a:solidFill>
                <a:latin typeface="Times New Roman" panose="02020603050405020304" pitchFamily="18" charset="0"/>
                <a:cs typeface="Times New Roman" panose="02020603050405020304" pitchFamily="18" charset="0"/>
              </a:rPr>
              <a:t>GrC</a:t>
            </a:r>
            <a:r>
              <a:rPr lang="en-IN" dirty="0">
                <a:solidFill>
                  <a:srgbClr val="552699"/>
                </a:solidFill>
                <a:latin typeface="Times New Roman" panose="02020603050405020304" pitchFamily="18" charset="0"/>
                <a:cs typeface="Times New Roman" panose="02020603050405020304" pitchFamily="18" charset="0"/>
              </a:rPr>
              <a:t> firing rate before and after learning</a:t>
            </a:r>
          </a:p>
        </p:txBody>
      </p:sp>
      <p:pic>
        <p:nvPicPr>
          <p:cNvPr id="12" name="Picture 11"/>
          <p:cNvPicPr/>
          <p:nvPr>
            <p:custDataLst>
              <p:tags r:id="rId9"/>
            </p:custDataLst>
          </p:nvPr>
        </p:nvPicPr>
        <p:blipFill rotWithShape="1">
          <a:blip r:embed="rId20" cstate="print">
            <a:clrChange>
              <a:clrFrom>
                <a:srgbClr val="FEFEFE"/>
              </a:clrFrom>
              <a:clrTo>
                <a:srgbClr val="FEFEFE">
                  <a:alpha val="0"/>
                </a:srgbClr>
              </a:clrTo>
            </a:clrChange>
            <a:extLst>
              <a:ext uri="{28A0092B-C50C-407E-A947-70E740481C1C}">
                <a14:useLocalDpi xmlns:a14="http://schemas.microsoft.com/office/drawing/2010/main" val="0"/>
              </a:ext>
            </a:extLst>
          </a:blip>
          <a:srcRect l="1745" t="5459" r="50137"/>
          <a:stretch/>
        </p:blipFill>
        <p:spPr bwMode="auto">
          <a:xfrm>
            <a:off x="8883713" y="4332459"/>
            <a:ext cx="2860887" cy="1850506"/>
          </a:xfrm>
          <a:prstGeom prst="rect">
            <a:avLst/>
          </a:prstGeom>
          <a:noFill/>
          <a:ln>
            <a:noFill/>
          </a:ln>
          <a:extLst>
            <a:ext uri="{53640926-AAD7-44D8-BBD7-CCE9431645EC}">
              <a14:shadowObscured xmlns:a14="http://schemas.microsoft.com/office/drawing/2010/main"/>
            </a:ext>
          </a:extLst>
        </p:spPr>
      </p:pic>
      <p:pic>
        <p:nvPicPr>
          <p:cNvPr id="13" name="Picture 12"/>
          <p:cNvPicPr/>
          <p:nvPr>
            <p:custDataLst>
              <p:tags r:id="rId10"/>
            </p:custDataLst>
          </p:nvPr>
        </p:nvPicPr>
        <p:blipFill rotWithShape="1">
          <a:blip r:embed="rId21" cstate="print">
            <a:clrChange>
              <a:clrFrom>
                <a:srgbClr val="FEFEFE"/>
              </a:clrFrom>
              <a:clrTo>
                <a:srgbClr val="FEFEFE">
                  <a:alpha val="0"/>
                </a:srgbClr>
              </a:clrTo>
            </a:clrChange>
            <a:extLst>
              <a:ext uri="{28A0092B-C50C-407E-A947-70E740481C1C}">
                <a14:useLocalDpi xmlns:a14="http://schemas.microsoft.com/office/drawing/2010/main" val="0"/>
              </a:ext>
            </a:extLst>
          </a:blip>
          <a:srcRect l="56405" t="5459"/>
          <a:stretch/>
        </p:blipFill>
        <p:spPr bwMode="auto">
          <a:xfrm>
            <a:off x="8714832" y="924657"/>
            <a:ext cx="3180389" cy="2550047"/>
          </a:xfrm>
          <a:prstGeom prst="rect">
            <a:avLst/>
          </a:prstGeom>
          <a:noFill/>
          <a:ln>
            <a:noFill/>
          </a:ln>
          <a:extLst>
            <a:ext uri="{53640926-AAD7-44D8-BBD7-CCE9431645EC}">
              <a14:shadowObscured xmlns:a14="http://schemas.microsoft.com/office/drawing/2010/main"/>
            </a:ext>
          </a:extLst>
        </p:spPr>
      </p:pic>
      <p:sp>
        <p:nvSpPr>
          <p:cNvPr id="14" name="Rounded Rectangle 13"/>
          <p:cNvSpPr/>
          <p:nvPr>
            <p:custDataLst>
              <p:tags r:id="rId11"/>
            </p:custDataLst>
          </p:nvPr>
        </p:nvSpPr>
        <p:spPr>
          <a:xfrm>
            <a:off x="8549201" y="3628593"/>
            <a:ext cx="3529912" cy="642494"/>
          </a:xfrm>
          <a:prstGeom prst="roundRect">
            <a:avLst/>
          </a:prstGeom>
          <a:solidFill>
            <a:srgbClr val="FFC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solidFill>
                  <a:srgbClr val="552699"/>
                </a:solidFill>
                <a:latin typeface="Times New Roman" panose="02020603050405020304" pitchFamily="18" charset="0"/>
                <a:cs typeface="Times New Roman" panose="02020603050405020304" pitchFamily="18" charset="0"/>
              </a:rPr>
              <a:t>PC firing behaviour before and after learning</a:t>
            </a:r>
          </a:p>
        </p:txBody>
      </p:sp>
      <p:sp>
        <p:nvSpPr>
          <p:cNvPr id="15" name="Rounded Rectangle 14"/>
          <p:cNvSpPr/>
          <p:nvPr>
            <p:custDataLst>
              <p:tags r:id="rId12"/>
            </p:custDataLst>
          </p:nvPr>
        </p:nvSpPr>
        <p:spPr>
          <a:xfrm>
            <a:off x="8331169" y="675035"/>
            <a:ext cx="3732084" cy="555858"/>
          </a:xfrm>
          <a:prstGeom prst="roundRect">
            <a:avLst/>
          </a:prstGeom>
          <a:solidFill>
            <a:srgbClr val="FFC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solidFill>
                  <a:srgbClr val="552699"/>
                </a:solidFill>
                <a:latin typeface="Times New Roman" panose="02020603050405020304" pitchFamily="18" charset="0"/>
                <a:cs typeface="Times New Roman" panose="02020603050405020304" pitchFamily="18" charset="0"/>
              </a:rPr>
              <a:t>Mean PC firing rate before and after learning</a:t>
            </a:r>
          </a:p>
        </p:txBody>
      </p:sp>
      <p:sp>
        <p:nvSpPr>
          <p:cNvPr id="17" name="TextBox 16"/>
          <p:cNvSpPr txBox="1"/>
          <p:nvPr>
            <p:custDataLst>
              <p:tags r:id="rId13"/>
            </p:custDataLst>
          </p:nvPr>
        </p:nvSpPr>
        <p:spPr>
          <a:xfrm>
            <a:off x="1520357" y="1589470"/>
            <a:ext cx="2331847" cy="1631216"/>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PF-PC synapse shows a increase in firing during training implying a diverse weight change   </a:t>
            </a:r>
          </a:p>
        </p:txBody>
      </p:sp>
      <p:sp>
        <p:nvSpPr>
          <p:cNvPr id="4" name="TextBox 3">
            <a:extLst>
              <a:ext uri="{FF2B5EF4-FFF2-40B4-BE49-F238E27FC236}">
                <a16:creationId xmlns:a16="http://schemas.microsoft.com/office/drawing/2014/main" id="{8AAA70A7-3755-CB2D-A6F6-4A90DE6050F9}"/>
              </a:ext>
            </a:extLst>
          </p:cNvPr>
          <p:cNvSpPr txBox="1"/>
          <p:nvPr>
            <p:custDataLst>
              <p:tags r:id="rId14"/>
            </p:custDataLst>
          </p:nvPr>
        </p:nvSpPr>
        <p:spPr>
          <a:xfrm>
            <a:off x="5753077" y="5257712"/>
            <a:ext cx="1541256"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Vijayan et.al.,2022</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5" name="Slide Number Placeholder 11">
            <a:extLst>
              <a:ext uri="{FF2B5EF4-FFF2-40B4-BE49-F238E27FC236}">
                <a16:creationId xmlns:a16="http://schemas.microsoft.com/office/drawing/2014/main" id="{CE21AE83-8635-1D75-5A90-33EAD4F0F4DE}"/>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24</a:t>
            </a:fld>
            <a:endParaRPr lang="en-US" dirty="0">
              <a:solidFill>
                <a:schemeClr val="bg1"/>
              </a:solidFill>
            </a:endParaRPr>
          </a:p>
        </p:txBody>
      </p:sp>
    </p:spTree>
    <p:custDataLst>
      <p:tags r:id="rId1"/>
    </p:custDataLst>
    <p:extLst>
      <p:ext uri="{BB962C8B-B14F-4D97-AF65-F5344CB8AC3E}">
        <p14:creationId xmlns:p14="http://schemas.microsoft.com/office/powerpoint/2010/main" val="3419067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209800" y="211975"/>
            <a:ext cx="7772400" cy="555776"/>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solidFill>
                  <a:schemeClr val="bg1"/>
                </a:solidFill>
                <a:latin typeface="Times New Roman" panose="02020603050405020304" pitchFamily="18" charset="0"/>
                <a:cs typeface="Times New Roman" panose="02020603050405020304" pitchFamily="18" charset="0"/>
              </a:rPr>
              <a:t>Acquiring data employing a Robotic Simulator </a:t>
            </a:r>
          </a:p>
          <a:p>
            <a:endParaRPr lang="en-US" sz="2800" b="1" dirty="0">
              <a:solidFill>
                <a:schemeClr val="bg1"/>
              </a:solidFill>
              <a:latin typeface="Baskerville Old Face" panose="02020602080505020303" pitchFamily="18"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8159" y="839728"/>
            <a:ext cx="7595681" cy="5407311"/>
          </a:xfrm>
          <a:prstGeom prst="rect">
            <a:avLst/>
          </a:prstGeom>
        </p:spPr>
      </p:pic>
      <p:sp>
        <p:nvSpPr>
          <p:cNvPr id="4" name="TextBox 3">
            <a:extLst>
              <a:ext uri="{FF2B5EF4-FFF2-40B4-BE49-F238E27FC236}">
                <a16:creationId xmlns:a16="http://schemas.microsoft.com/office/drawing/2014/main" id="{8A51348D-D10C-98D2-CC4F-819903E4C650}"/>
              </a:ext>
            </a:extLst>
          </p:cNvPr>
          <p:cNvSpPr txBox="1"/>
          <p:nvPr/>
        </p:nvSpPr>
        <p:spPr>
          <a:xfrm>
            <a:off x="10112277" y="5577736"/>
            <a:ext cx="1541256"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Vijayan et.al.,2013</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6" name="Slide Number Placeholder 11">
            <a:extLst>
              <a:ext uri="{FF2B5EF4-FFF2-40B4-BE49-F238E27FC236}">
                <a16:creationId xmlns:a16="http://schemas.microsoft.com/office/drawing/2014/main" id="{F4B7C15E-64A7-BFEC-654A-4B4BC6B4249C}"/>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25</a:t>
            </a:fld>
            <a:endParaRPr lang="en-US" dirty="0">
              <a:solidFill>
                <a:schemeClr val="bg1"/>
              </a:solidFill>
            </a:endParaRPr>
          </a:p>
        </p:txBody>
      </p:sp>
    </p:spTree>
    <p:custDataLst>
      <p:tags r:id="rId1"/>
    </p:custDataLst>
    <p:extLst>
      <p:ext uri="{BB962C8B-B14F-4D97-AF65-F5344CB8AC3E}">
        <p14:creationId xmlns:p14="http://schemas.microsoft.com/office/powerpoint/2010/main" val="1107544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209800" y="260613"/>
            <a:ext cx="7772400" cy="555776"/>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solidFill>
                  <a:schemeClr val="bg1"/>
                </a:solidFill>
                <a:latin typeface="Times New Roman" panose="02020603050405020304" pitchFamily="18" charset="0"/>
                <a:cs typeface="Times New Roman" panose="02020603050405020304" pitchFamily="18" charset="0"/>
              </a:rPr>
              <a:t>Abstraction for Robotics and </a:t>
            </a:r>
            <a:r>
              <a:rPr lang="en-US" sz="2800" dirty="0" err="1">
                <a:solidFill>
                  <a:schemeClr val="bg1"/>
                </a:solidFill>
                <a:latin typeface="Times New Roman" panose="02020603050405020304" pitchFamily="18" charset="0"/>
                <a:cs typeface="Times New Roman" panose="02020603050405020304" pitchFamily="18" charset="0"/>
              </a:rPr>
              <a:t>Neuroprosthesis</a:t>
            </a:r>
            <a:endParaRPr lang="en-US" sz="2800" dirty="0">
              <a:solidFill>
                <a:schemeClr val="bg1"/>
              </a:solidFill>
              <a:latin typeface="Times New Roman" panose="02020603050405020304" pitchFamily="18" charset="0"/>
              <a:cs typeface="Times New Roman" panose="02020603050405020304" pitchFamily="18" charset="0"/>
            </a:endParaRPr>
          </a:p>
          <a:p>
            <a:pPr algn="ctr"/>
            <a:endParaRPr lang="en-US" sz="2800" dirty="0">
              <a:solidFill>
                <a:schemeClr val="bg1"/>
              </a:solidFill>
              <a:latin typeface="Baskerville Old Face" panose="02020602080505020303" pitchFamily="18" charset="0"/>
            </a:endParaRPr>
          </a:p>
        </p:txBody>
      </p:sp>
      <p:sp>
        <p:nvSpPr>
          <p:cNvPr id="4" name="TextBox 3">
            <a:extLst>
              <a:ext uri="{FF2B5EF4-FFF2-40B4-BE49-F238E27FC236}">
                <a16:creationId xmlns:a16="http://schemas.microsoft.com/office/drawing/2014/main" id="{0424F3BB-E165-F0A9-3300-AE40EBCF0EAD}"/>
              </a:ext>
            </a:extLst>
          </p:cNvPr>
          <p:cNvSpPr txBox="1"/>
          <p:nvPr/>
        </p:nvSpPr>
        <p:spPr>
          <a:xfrm>
            <a:off x="10454258" y="3547741"/>
            <a:ext cx="1541256"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Vijayan et.al.,2013</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5" name="Slide Number Placeholder 11">
            <a:extLst>
              <a:ext uri="{FF2B5EF4-FFF2-40B4-BE49-F238E27FC236}">
                <a16:creationId xmlns:a16="http://schemas.microsoft.com/office/drawing/2014/main" id="{39674566-583C-4C58-5733-73DCB2575D0F}"/>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26</a:t>
            </a:fld>
            <a:endParaRPr lang="en-US" dirty="0">
              <a:solidFill>
                <a:schemeClr val="bg1"/>
              </a:solidFill>
            </a:endParaRPr>
          </a:p>
        </p:txBody>
      </p:sp>
    </p:spTree>
    <p:custDataLst>
      <p:tags r:id="rId1"/>
    </p:custDataLst>
    <p:extLst>
      <p:ext uri="{BB962C8B-B14F-4D97-AF65-F5344CB8AC3E}">
        <p14:creationId xmlns:p14="http://schemas.microsoft.com/office/powerpoint/2010/main" val="2584300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custDataLst>
              <p:tags r:id="rId2"/>
            </p:custDataLst>
          </p:nvPr>
        </p:nvSpPr>
        <p:spPr>
          <a:xfrm>
            <a:off x="1606144" y="200523"/>
            <a:ext cx="8979711" cy="551318"/>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IN" sz="2400" dirty="0">
                <a:solidFill>
                  <a:schemeClr val="bg1"/>
                </a:solidFill>
                <a:effectLst>
                  <a:glow>
                    <a:srgbClr val="000000"/>
                  </a:glow>
                  <a:reflection stA="0" endPos="0" fadeDir="0" sx="0" sy="0"/>
                </a:effectLst>
                <a:latin typeface="Times New Roman" panose="02020603050405020304" pitchFamily="18" charset="0"/>
                <a:cs typeface="Times New Roman" panose="02020603050405020304" pitchFamily="18" charset="0"/>
              </a:rPr>
              <a:t>Quantitative measure of information: Sparseness and Storage Capacity</a:t>
            </a:r>
            <a:endParaRPr lang="en-US" sz="2400" dirty="0">
              <a:solidFill>
                <a:schemeClr val="bg1"/>
              </a:solidFill>
              <a:effectLst>
                <a:glow>
                  <a:srgbClr val="000000"/>
                </a:glow>
                <a:reflection stA="0" endPos="0" fadeDir="0" sx="0" sy="0"/>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5"/>
              <p:cNvSpPr/>
              <p:nvPr>
                <p:custDataLst>
                  <p:tags r:id="rId3"/>
                </p:custDataLst>
              </p:nvPr>
            </p:nvSpPr>
            <p:spPr>
              <a:xfrm>
                <a:off x="2836225" y="911996"/>
                <a:ext cx="5983520" cy="4880119"/>
              </a:xfrm>
              <a:prstGeom prst="rect">
                <a:avLst/>
              </a:prstGeom>
            </p:spPr>
            <p:txBody>
              <a:bodyPr wrap="square">
                <a:spAutoFit/>
              </a:bodyPr>
              <a:lstStyle/>
              <a:p>
                <a:pPr marL="0" lvl="2" algn="just">
                  <a:spcAft>
                    <a:spcPts val="800"/>
                  </a:spcAft>
                  <a:tabLst>
                    <a:tab pos="628650" algn="l"/>
                  </a:tabLst>
                </a:pPr>
                <a:r>
                  <a:rPr lang="en-IN" sz="2000"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Sparseness Index: </a:t>
                </a:r>
              </a:p>
              <a:p>
                <a:pPr marL="800100"/>
                <a14:m>
                  <m:oMath xmlns:m="http://schemas.openxmlformats.org/officeDocument/2006/math">
                    <m:r>
                      <a:rPr lang="en-IN" sz="2000" i="1">
                        <a:latin typeface="Cambria Math" panose="02040503050406030204" pitchFamily="18" charset="0"/>
                      </a:rPr>
                      <m:t>𝑆𝐼</m:t>
                    </m:r>
                    <m:r>
                      <a:rPr lang="en-IN" sz="2000" i="1">
                        <a:latin typeface="Cambria Math" panose="02040503050406030204" pitchFamily="18" charset="0"/>
                      </a:rPr>
                      <m:t>=</m:t>
                    </m:r>
                    <m:f>
                      <m:fPr>
                        <m:ctrlPr>
                          <a:rPr lang="en-US" sz="2000" i="1">
                            <a:latin typeface="Cambria Math" panose="02040503050406030204" pitchFamily="18" charset="0"/>
                          </a:rPr>
                        </m:ctrlPr>
                      </m:fPr>
                      <m:num>
                        <m:r>
                          <a:rPr lang="en-IN" sz="2000" i="1">
                            <a:latin typeface="Cambria Math" panose="02040503050406030204" pitchFamily="18" charset="0"/>
                          </a:rPr>
                          <m:t>1−</m:t>
                        </m:r>
                        <m:r>
                          <a:rPr lang="en-IN" sz="2000" i="1">
                            <a:latin typeface="Cambria Math" panose="02040503050406030204" pitchFamily="18" charset="0"/>
                          </a:rPr>
                          <m:t>𝐴</m:t>
                        </m:r>
                      </m:num>
                      <m:den>
                        <m:r>
                          <a:rPr lang="en-IN" sz="2000" i="1">
                            <a:latin typeface="Cambria Math" panose="02040503050406030204" pitchFamily="18" charset="0"/>
                          </a:rPr>
                          <m:t>1−</m:t>
                        </m:r>
                        <m:f>
                          <m:fPr>
                            <m:ctrlPr>
                              <a:rPr lang="en-US" sz="2000" i="1">
                                <a:latin typeface="Cambria Math" panose="02040503050406030204" pitchFamily="18" charset="0"/>
                              </a:rPr>
                            </m:ctrlPr>
                          </m:fPr>
                          <m:num>
                            <m:r>
                              <a:rPr lang="en-IN" sz="2000" i="1">
                                <a:latin typeface="Cambria Math" panose="02040503050406030204" pitchFamily="18" charset="0"/>
                              </a:rPr>
                              <m:t>1</m:t>
                            </m:r>
                          </m:num>
                          <m:den>
                            <m:r>
                              <a:rPr lang="en-IN" sz="2000" i="1">
                                <a:latin typeface="Cambria Math" panose="02040503050406030204" pitchFamily="18" charset="0"/>
                              </a:rPr>
                              <m:t>𝑛</m:t>
                            </m:r>
                          </m:den>
                        </m:f>
                      </m:den>
                    </m:f>
                  </m:oMath>
                </a14:m>
                <a:r>
                  <a:rPr lang="en-US" sz="2000" dirty="0">
                    <a:latin typeface="Times New Roman" panose="02020603050405020304" pitchFamily="18" charset="0"/>
                    <a:cs typeface="Times New Roman" panose="02020603050405020304" pitchFamily="18" charset="0"/>
                  </a:rPr>
                  <a:t>	</a:t>
                </a:r>
              </a:p>
              <a:p>
                <a:pPr marL="800100"/>
                <a:r>
                  <a:rPr lang="en-US" sz="2000" dirty="0">
                    <a:latin typeface="Times New Roman" panose="02020603050405020304" pitchFamily="18" charset="0"/>
                    <a:cs typeface="Times New Roman" panose="02020603050405020304" pitchFamily="18" charset="0"/>
                  </a:rPr>
                  <a:t>Where </a:t>
                </a:r>
                <a14:m>
                  <m:oMath xmlns:m="http://schemas.openxmlformats.org/officeDocument/2006/math">
                    <m:r>
                      <a:rPr lang="en-IN" sz="2000" i="1">
                        <a:latin typeface="Cambria Math" panose="02040503050406030204" pitchFamily="18" charset="0"/>
                      </a:rPr>
                      <m:t>𝐴</m:t>
                    </m:r>
                    <m:r>
                      <a:rPr lang="en-IN"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IN" sz="2000" i="1">
                                <a:latin typeface="Cambria Math" panose="02040503050406030204" pitchFamily="18" charset="0"/>
                              </a:rPr>
                              <m:t>(</m:t>
                            </m:r>
                            <m:nary>
                              <m:naryPr>
                                <m:chr m:val="∑"/>
                                <m:limLoc m:val="subSup"/>
                                <m:ctrlPr>
                                  <a:rPr lang="en-US" sz="2000" i="1">
                                    <a:latin typeface="Cambria Math" panose="02040503050406030204" pitchFamily="18" charset="0"/>
                                  </a:rPr>
                                </m:ctrlPr>
                              </m:naryPr>
                              <m:sub>
                                <m:r>
                                  <a:rPr lang="en-IN" sz="2000" i="1">
                                    <a:latin typeface="Cambria Math" panose="02040503050406030204" pitchFamily="18" charset="0"/>
                                  </a:rPr>
                                  <m:t>1</m:t>
                                </m:r>
                              </m:sub>
                              <m:sup>
                                <m:r>
                                  <a:rPr lang="en-IN" sz="2000" i="1">
                                    <a:latin typeface="Cambria Math" panose="02040503050406030204" pitchFamily="18" charset="0"/>
                                  </a:rPr>
                                  <m:t>𝑛</m:t>
                                </m:r>
                              </m:sup>
                              <m:e>
                                <m:f>
                                  <m:fPr>
                                    <m:type m:val="skw"/>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IN" sz="2000" i="1">
                                            <a:latin typeface="Cambria Math" panose="02040503050406030204" pitchFamily="18" charset="0"/>
                                          </a:rPr>
                                          <m:t>𝑣</m:t>
                                        </m:r>
                                      </m:e>
                                      <m:sub>
                                        <m:r>
                                          <a:rPr lang="en-IN" sz="2000" i="1">
                                            <a:latin typeface="Cambria Math" panose="02040503050406030204" pitchFamily="18" charset="0"/>
                                          </a:rPr>
                                          <m:t>𝑖</m:t>
                                        </m:r>
                                      </m:sub>
                                    </m:sSub>
                                  </m:num>
                                  <m:den>
                                    <m:r>
                                      <a:rPr lang="en-IN" sz="2000" i="1">
                                        <a:latin typeface="Cambria Math" panose="02040503050406030204" pitchFamily="18" charset="0"/>
                                      </a:rPr>
                                      <m:t>𝑛</m:t>
                                    </m:r>
                                  </m:den>
                                </m:f>
                                <m:r>
                                  <a:rPr lang="en-IN" sz="2000" i="1">
                                    <a:latin typeface="Cambria Math" panose="02040503050406030204" pitchFamily="18" charset="0"/>
                                  </a:rPr>
                                  <m:t>)</m:t>
                                </m:r>
                              </m:e>
                            </m:nary>
                          </m:e>
                          <m:sup>
                            <m:r>
                              <a:rPr lang="en-IN" sz="2000" i="1">
                                <a:latin typeface="Cambria Math" panose="02040503050406030204" pitchFamily="18" charset="0"/>
                              </a:rPr>
                              <m:t>2</m:t>
                            </m:r>
                          </m:sup>
                        </m:sSup>
                      </m:num>
                      <m:den>
                        <m:nary>
                          <m:naryPr>
                            <m:chr m:val="∑"/>
                            <m:limLoc m:val="subSup"/>
                            <m:ctrlPr>
                              <a:rPr lang="en-US" sz="2000" i="1">
                                <a:latin typeface="Cambria Math" panose="02040503050406030204" pitchFamily="18" charset="0"/>
                              </a:rPr>
                            </m:ctrlPr>
                          </m:naryPr>
                          <m:sub>
                            <m:r>
                              <a:rPr lang="en-IN" sz="2000" i="1">
                                <a:latin typeface="Cambria Math" panose="02040503050406030204" pitchFamily="18" charset="0"/>
                              </a:rPr>
                              <m:t>1</m:t>
                            </m:r>
                          </m:sub>
                          <m:sup>
                            <m:r>
                              <a:rPr lang="en-IN" sz="2000" i="1">
                                <a:latin typeface="Cambria Math" panose="02040503050406030204" pitchFamily="18" charset="0"/>
                              </a:rPr>
                              <m:t>𝑛</m:t>
                            </m:r>
                          </m:sup>
                          <m:e>
                            <m:r>
                              <a:rPr lang="en-IN" sz="2000" i="1">
                                <a:latin typeface="Cambria Math" panose="02040503050406030204" pitchFamily="18" charset="0"/>
                              </a:rPr>
                              <m:t>(</m:t>
                            </m:r>
                            <m:f>
                              <m:fPr>
                                <m:type m:val="skw"/>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a:rPr lang="en-IN" sz="2000" i="1">
                                            <a:latin typeface="Cambria Math" panose="02040503050406030204" pitchFamily="18" charset="0"/>
                                          </a:rPr>
                                          <m:t>𝑣</m:t>
                                        </m:r>
                                      </m:e>
                                      <m:sub>
                                        <m:r>
                                          <a:rPr lang="en-IN" sz="2000" i="1">
                                            <a:latin typeface="Cambria Math" panose="02040503050406030204" pitchFamily="18" charset="0"/>
                                          </a:rPr>
                                          <m:t>𝑖</m:t>
                                        </m:r>
                                      </m:sub>
                                    </m:sSub>
                                  </m:e>
                                  <m:sup>
                                    <m:r>
                                      <a:rPr lang="en-IN" sz="2000" i="1">
                                        <a:latin typeface="Cambria Math" panose="02040503050406030204" pitchFamily="18" charset="0"/>
                                      </a:rPr>
                                      <m:t>2</m:t>
                                    </m:r>
                                  </m:sup>
                                </m:sSup>
                              </m:num>
                              <m:den>
                                <m:r>
                                  <a:rPr lang="en-IN" sz="2000" i="1">
                                    <a:latin typeface="Cambria Math" panose="02040503050406030204" pitchFamily="18" charset="0"/>
                                  </a:rPr>
                                  <m:t>𝑛</m:t>
                                </m:r>
                              </m:den>
                            </m:f>
                            <m:r>
                              <a:rPr lang="en-IN" sz="2000" i="1">
                                <a:latin typeface="Cambria Math" panose="02040503050406030204" pitchFamily="18" charset="0"/>
                              </a:rPr>
                              <m:t>)</m:t>
                            </m:r>
                          </m:e>
                        </m:nary>
                      </m:den>
                    </m:f>
                  </m:oMath>
                </a14:m>
                <a:r>
                  <a:rPr lang="en-US" sz="2000" dirty="0">
                    <a:latin typeface="Times New Roman" panose="02020603050405020304" pitchFamily="18" charset="0"/>
                    <a:cs typeface="Times New Roman" panose="02020603050405020304" pitchFamily="18" charset="0"/>
                  </a:rPr>
                  <a:t> 	</a:t>
                </a:r>
              </a:p>
              <a:p>
                <a:pPr marL="447675" indent="-355600" defTabSz="182563"/>
                <a14:m>
                  <m:oMath xmlns:m="http://schemas.openxmlformats.org/officeDocument/2006/math">
                    <m:r>
                      <a:rPr lang="en-IN" sz="2000" i="1">
                        <a:latin typeface="Cambria Math" panose="02040503050406030204" pitchFamily="18" charset="0"/>
                      </a:rPr>
                      <m:t>𝑆</m:t>
                    </m:r>
                    <m:r>
                      <a:rPr lang="en-IN" sz="2000" i="1">
                        <a:latin typeface="Cambria Math" panose="02040503050406030204" pitchFamily="18" charset="0"/>
                      </a:rPr>
                      <m:t>=</m:t>
                    </m:r>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r>
                              <a:rPr lang="en-IN" sz="2000" i="1">
                                <a:latin typeface="Cambria Math" panose="02040503050406030204" pitchFamily="18" charset="0"/>
                              </a:rPr>
                              <m:t>0           </m:t>
                            </m:r>
                            <m:r>
                              <a:rPr lang="en-IN" sz="2000" i="1">
                                <a:latin typeface="Cambria Math" panose="02040503050406030204" pitchFamily="18" charset="0"/>
                              </a:rPr>
                              <m:t>𝑤h𝑒𝑛</m:t>
                            </m:r>
                            <m:r>
                              <a:rPr lang="en-IN" sz="2000" i="1">
                                <a:latin typeface="Cambria Math" panose="02040503050406030204" pitchFamily="18" charset="0"/>
                              </a:rPr>
                              <m:t> </m:t>
                            </m:r>
                            <m:sSub>
                              <m:sSubPr>
                                <m:ctrlPr>
                                  <a:rPr lang="en-US" sz="2000" i="1">
                                    <a:latin typeface="Cambria Math" panose="02040503050406030204" pitchFamily="18" charset="0"/>
                                  </a:rPr>
                                </m:ctrlPr>
                              </m:sSubPr>
                              <m:e>
                                <m:r>
                                  <a:rPr lang="en-IN" sz="2000" i="1">
                                    <a:latin typeface="Cambria Math" panose="02040503050406030204" pitchFamily="18" charset="0"/>
                                  </a:rPr>
                                  <m:t>𝑣</m:t>
                                </m:r>
                              </m:e>
                              <m:sub>
                                <m:r>
                                  <a:rPr lang="en-IN" sz="2000" i="1">
                                    <a:latin typeface="Cambria Math" panose="02040503050406030204" pitchFamily="18" charset="0"/>
                                  </a:rPr>
                                  <m:t>𝑖</m:t>
                                </m:r>
                              </m:sub>
                            </m:sSub>
                            <m:r>
                              <a:rPr lang="en-IN" sz="2000" i="1">
                                <a:latin typeface="Cambria Math" panose="02040503050406030204" pitchFamily="18" charset="0"/>
                              </a:rPr>
                              <m:t>=</m:t>
                            </m:r>
                            <m:r>
                              <a:rPr lang="en-IN" sz="2000" i="1">
                                <a:latin typeface="Cambria Math" panose="02040503050406030204" pitchFamily="18" charset="0"/>
                              </a:rPr>
                              <m:t>𝑣</m:t>
                            </m:r>
                            <m:r>
                              <a:rPr lang="en-IN" sz="2000" i="1">
                                <a:latin typeface="Cambria Math" panose="02040503050406030204" pitchFamily="18" charset="0"/>
                              </a:rPr>
                              <m:t> </m:t>
                            </m:r>
                            <m:r>
                              <a:rPr lang="en-IN" sz="2000" i="1">
                                <a:latin typeface="Cambria Math" panose="02040503050406030204" pitchFamily="18" charset="0"/>
                              </a:rPr>
                              <m:t>𝑓𝑜𝑟</m:t>
                            </m:r>
                            <m:r>
                              <a:rPr lang="en-IN" sz="2000" i="1">
                                <a:latin typeface="Cambria Math" panose="02040503050406030204" pitchFamily="18" charset="0"/>
                              </a:rPr>
                              <m:t> </m:t>
                            </m:r>
                            <m:r>
                              <a:rPr lang="en-IN" sz="2000" i="1">
                                <a:latin typeface="Cambria Math" panose="02040503050406030204" pitchFamily="18" charset="0"/>
                              </a:rPr>
                              <m:t>𝑎𝑙𝑙</m:t>
                            </m:r>
                            <m:r>
                              <a:rPr lang="en-IN" sz="2000" i="1">
                                <a:latin typeface="Cambria Math" panose="02040503050406030204" pitchFamily="18" charset="0"/>
                              </a:rPr>
                              <m:t> </m:t>
                            </m:r>
                            <m:r>
                              <a:rPr lang="en-IN" sz="2000" i="1">
                                <a:latin typeface="Cambria Math" panose="02040503050406030204" pitchFamily="18" charset="0"/>
                              </a:rPr>
                              <m:t>𝑖</m:t>
                            </m:r>
                            <m:r>
                              <a:rPr lang="en-IN" sz="2000" i="1">
                                <a:latin typeface="Cambria Math" panose="02040503050406030204" pitchFamily="18" charset="0"/>
                              </a:rPr>
                              <m:t>      (</m:t>
                            </m:r>
                            <m:r>
                              <a:rPr lang="en-IN" sz="2000" i="1">
                                <a:latin typeface="Cambria Math" panose="02040503050406030204" pitchFamily="18" charset="0"/>
                              </a:rPr>
                              <m:t>𝐴</m:t>
                            </m:r>
                            <m:r>
                              <a:rPr lang="en-IN" sz="2000" i="1">
                                <a:latin typeface="Cambria Math" panose="02040503050406030204" pitchFamily="18" charset="0"/>
                              </a:rPr>
                              <m:t>=1)</m:t>
                            </m:r>
                          </m:e>
                          <m:e>
                            <m:r>
                              <a:rPr lang="en-IN" sz="2000" i="1">
                                <a:latin typeface="Cambria Math" panose="02040503050406030204" pitchFamily="18" charset="0"/>
                              </a:rPr>
                              <m:t>1     </m:t>
                            </m:r>
                            <m:r>
                              <a:rPr lang="en-IN" sz="2000" i="1">
                                <a:latin typeface="Cambria Math" panose="02040503050406030204" pitchFamily="18" charset="0"/>
                              </a:rPr>
                              <m:t>𝑤h𝑒𝑛</m:t>
                            </m:r>
                            <m:r>
                              <a:rPr lang="en-IN" sz="2000" i="1">
                                <a:latin typeface="Cambria Math" panose="02040503050406030204" pitchFamily="18" charset="0"/>
                              </a:rPr>
                              <m:t> </m:t>
                            </m:r>
                            <m:sSub>
                              <m:sSubPr>
                                <m:ctrlPr>
                                  <a:rPr lang="en-US" sz="2000" i="1">
                                    <a:latin typeface="Cambria Math" panose="02040503050406030204" pitchFamily="18" charset="0"/>
                                  </a:rPr>
                                </m:ctrlPr>
                              </m:sSubPr>
                              <m:e>
                                <m:r>
                                  <a:rPr lang="en-IN" sz="2000" i="1">
                                    <a:latin typeface="Cambria Math" panose="02040503050406030204" pitchFamily="18" charset="0"/>
                                  </a:rPr>
                                  <m:t>𝑣</m:t>
                                </m:r>
                              </m:e>
                              <m:sub>
                                <m:r>
                                  <a:rPr lang="en-IN" sz="2000" i="1">
                                    <a:latin typeface="Cambria Math" panose="02040503050406030204" pitchFamily="18" charset="0"/>
                                  </a:rPr>
                                  <m:t>𝑖</m:t>
                                </m:r>
                              </m:sub>
                            </m:sSub>
                            <m:r>
                              <a:rPr lang="en-IN" sz="2000" i="1">
                                <a:latin typeface="Cambria Math" panose="02040503050406030204" pitchFamily="18" charset="0"/>
                              </a:rPr>
                              <m:t>=</m:t>
                            </m:r>
                            <m:r>
                              <a:rPr lang="en-IN" sz="2000" i="1">
                                <a:latin typeface="Cambria Math" panose="02040503050406030204" pitchFamily="18" charset="0"/>
                              </a:rPr>
                              <m:t>𝑣</m:t>
                            </m:r>
                            <m:r>
                              <a:rPr lang="en-IN" sz="2000" i="1">
                                <a:latin typeface="Cambria Math" panose="02040503050406030204" pitchFamily="18" charset="0"/>
                              </a:rPr>
                              <m:t> </m:t>
                            </m:r>
                            <m:r>
                              <a:rPr lang="en-IN" sz="2000" i="1">
                                <a:latin typeface="Cambria Math" panose="02040503050406030204" pitchFamily="18" charset="0"/>
                              </a:rPr>
                              <m:t>𝑎𝑛𝑑</m:t>
                            </m:r>
                            <m:r>
                              <a:rPr lang="en-IN" sz="2000" i="1">
                                <a:latin typeface="Cambria Math" panose="02040503050406030204" pitchFamily="18" charset="0"/>
                              </a:rPr>
                              <m:t> </m:t>
                            </m:r>
                            <m:sSub>
                              <m:sSubPr>
                                <m:ctrlPr>
                                  <a:rPr lang="en-US" sz="2000" i="1">
                                    <a:latin typeface="Cambria Math" panose="02040503050406030204" pitchFamily="18" charset="0"/>
                                  </a:rPr>
                                </m:ctrlPr>
                              </m:sSubPr>
                              <m:e>
                                <m:r>
                                  <a:rPr lang="en-IN" sz="2000" i="1">
                                    <a:latin typeface="Cambria Math" panose="02040503050406030204" pitchFamily="18" charset="0"/>
                                  </a:rPr>
                                  <m:t>𝑣</m:t>
                                </m:r>
                              </m:e>
                              <m:sub>
                                <m:r>
                                  <a:rPr lang="en-IN" sz="2000" i="1">
                                    <a:latin typeface="Cambria Math" panose="02040503050406030204" pitchFamily="18" charset="0"/>
                                  </a:rPr>
                                  <m:t>𝑗</m:t>
                                </m:r>
                                <m:r>
                                  <a:rPr lang="en-IN" sz="2000" i="1">
                                    <a:latin typeface="Cambria Math" panose="02040503050406030204" pitchFamily="18" charset="0"/>
                                  </a:rPr>
                                  <m:t>≠</m:t>
                                </m:r>
                                <m:r>
                                  <a:rPr lang="en-IN" sz="2000" i="1">
                                    <a:latin typeface="Cambria Math" panose="02040503050406030204" pitchFamily="18" charset="0"/>
                                  </a:rPr>
                                  <m:t>𝑖</m:t>
                                </m:r>
                              </m:sub>
                            </m:sSub>
                            <m:r>
                              <a:rPr lang="en-IN" sz="2000" i="1">
                                <a:latin typeface="Cambria Math" panose="02040503050406030204" pitchFamily="18" charset="0"/>
                              </a:rPr>
                              <m:t>=0   (</m:t>
                            </m:r>
                            <m:r>
                              <a:rPr lang="en-IN" sz="2000" i="1">
                                <a:latin typeface="Cambria Math" panose="02040503050406030204" pitchFamily="18" charset="0"/>
                              </a:rPr>
                              <m:t>𝐴</m:t>
                            </m:r>
                            <m:r>
                              <a:rPr lang="en-IN" sz="2000" i="1">
                                <a:latin typeface="Cambria Math" panose="02040503050406030204" pitchFamily="18" charset="0"/>
                              </a:rPr>
                              <m:t>=</m:t>
                            </m:r>
                            <m:f>
                              <m:fPr>
                                <m:ctrlPr>
                                  <a:rPr lang="en-US" sz="2000" i="1">
                                    <a:latin typeface="Cambria Math" panose="02040503050406030204" pitchFamily="18" charset="0"/>
                                  </a:rPr>
                                </m:ctrlPr>
                              </m:fPr>
                              <m:num>
                                <m:r>
                                  <a:rPr lang="en-IN" sz="2000" i="1">
                                    <a:latin typeface="Cambria Math" panose="02040503050406030204" pitchFamily="18" charset="0"/>
                                  </a:rPr>
                                  <m:t>1</m:t>
                                </m:r>
                              </m:num>
                              <m:den>
                                <m:r>
                                  <a:rPr lang="en-IN" sz="2000" i="1">
                                    <a:latin typeface="Cambria Math" panose="02040503050406030204" pitchFamily="18" charset="0"/>
                                  </a:rPr>
                                  <m:t>𝑛</m:t>
                                </m:r>
                              </m:den>
                            </m:f>
                            <m:r>
                              <a:rPr lang="en-IN" sz="2000" i="1">
                                <a:latin typeface="Cambria Math" panose="02040503050406030204" pitchFamily="18" charset="0"/>
                              </a:rPr>
                              <m:t>)</m:t>
                            </m:r>
                          </m:e>
                        </m:eqArr>
                      </m:e>
                    </m:d>
                  </m:oMath>
                </a14:m>
                <a:r>
                  <a:rPr lang="en-US" sz="2000" dirty="0">
                    <a:latin typeface="Times New Roman" panose="02020603050405020304" pitchFamily="18" charset="0"/>
                    <a:cs typeface="Times New Roman" panose="02020603050405020304" pitchFamily="18" charset="0"/>
                  </a:rPr>
                  <a:t>		</a:t>
                </a:r>
                <a:endParaRPr lang="en-IN" sz="2000" b="1" i="1" dirty="0">
                  <a:latin typeface="Times New Roman" panose="02020603050405020304" pitchFamily="18" charset="0"/>
                  <a:ea typeface="Calibri" panose="020F0502020204030204" pitchFamily="34" charset="0"/>
                  <a:cs typeface="Times New Roman" panose="02020603050405020304" pitchFamily="18" charset="0"/>
                </a:endParaRPr>
              </a:p>
              <a:p>
                <a:pPr marL="0" lvl="2" algn="just">
                  <a:spcAft>
                    <a:spcPts val="800"/>
                  </a:spcAft>
                  <a:tabLst>
                    <a:tab pos="628650" algn="l"/>
                  </a:tabLst>
                </a:pPr>
                <a:r>
                  <a:rPr lang="en-US" sz="2000" dirty="0">
                    <a:solidFill>
                      <a:srgbClr val="C00000"/>
                    </a:solidFill>
                    <a:latin typeface="Times New Roman" panose="02020603050405020304" pitchFamily="18" charset="0"/>
                    <a:cs typeface="Times New Roman" panose="02020603050405020304" pitchFamily="18" charset="0"/>
                  </a:rPr>
                  <a:t>Storage capacity: </a:t>
                </a:r>
              </a:p>
              <a:p>
                <a:pPr marL="0" lvl="2" algn="just">
                  <a:spcAft>
                    <a:spcPts val="800"/>
                  </a:spcAft>
                  <a:tabLst>
                    <a:tab pos="628650" algn="l"/>
                  </a:tabLst>
                </a:pPr>
                <a:r>
                  <a:rPr lang="en-US" sz="2000" dirty="0">
                    <a:latin typeface="Times New Roman" panose="02020603050405020304" pitchFamily="18" charset="0"/>
                    <a:cs typeface="Times New Roman" panose="02020603050405020304" pitchFamily="18" charset="0"/>
                  </a:rPr>
                  <a:t>To </a:t>
                </a:r>
                <a:r>
                  <a:rPr lang="en-GB" sz="2000" dirty="0">
                    <a:latin typeface="Times New Roman" panose="02020603050405020304" pitchFamily="18" charset="0"/>
                    <a:cs typeface="Times New Roman" panose="02020603050405020304" pitchFamily="18" charset="0"/>
                  </a:rPr>
                  <a:t>quantify the number of input output associations that can be stored in the synapses</a:t>
                </a:r>
                <a:endParaRPr lang="en-US" sz="2000" dirty="0">
                  <a:latin typeface="Times New Roman" panose="02020603050405020304" pitchFamily="18" charset="0"/>
                  <a:cs typeface="Times New Roman" panose="02020603050405020304" pitchFamily="18" charset="0"/>
                </a:endParaRPr>
              </a:p>
              <a:p>
                <a:pPr marL="1257300" lvl="2" indent="-285750" algn="just">
                  <a:spcAft>
                    <a:spcPts val="800"/>
                  </a:spcAft>
                  <a:tabLst>
                    <a:tab pos="628650" algn="l"/>
                  </a:tabLst>
                </a:pPr>
                <a14:m>
                  <m:oMath xmlns:m="http://schemas.openxmlformats.org/officeDocument/2006/math">
                    <m:sSub>
                      <m:sSubPr>
                        <m:ctrlPr>
                          <a:rPr lang="en-US" sz="2000" i="1">
                            <a:latin typeface="Cambria Math" panose="02040503050406030204" pitchFamily="18" charset="0"/>
                          </a:rPr>
                        </m:ctrlPr>
                      </m:sSubPr>
                      <m:e>
                        <m:r>
                          <a:rPr lang="en-GB" sz="2000" i="1">
                            <a:latin typeface="Cambria Math" panose="02040503050406030204" pitchFamily="18" charset="0"/>
                          </a:rPr>
                          <m:t>𝛼</m:t>
                        </m:r>
                      </m:e>
                      <m:sub>
                        <m:r>
                          <a:rPr lang="en-GB" sz="2000" i="1">
                            <a:latin typeface="Cambria Math" panose="02040503050406030204" pitchFamily="18" charset="0"/>
                          </a:rPr>
                          <m:t>𝑐</m:t>
                        </m:r>
                      </m:sub>
                    </m:sSub>
                    <m:r>
                      <a:rPr lang="en-GB" sz="2000" i="1">
                        <a:latin typeface="Cambria Math" panose="02040503050406030204" pitchFamily="18" charset="0"/>
                      </a:rPr>
                      <m:t>=</m:t>
                    </m:r>
                    <m:f>
                      <m:fPr>
                        <m:ctrlPr>
                          <a:rPr lang="en-US" sz="2000" i="1">
                            <a:latin typeface="Cambria Math" panose="02040503050406030204" pitchFamily="18" charset="0"/>
                          </a:rPr>
                        </m:ctrlPr>
                      </m:fPr>
                      <m:num>
                        <m:r>
                          <a:rPr lang="en-GB" sz="2000" i="1">
                            <a:latin typeface="Cambria Math" panose="02040503050406030204" pitchFamily="18" charset="0"/>
                          </a:rPr>
                          <m:t>𝑙𝑛𝑙𝑛𝐾</m:t>
                        </m:r>
                      </m:num>
                      <m:den>
                        <m:r>
                          <a:rPr lang="en-GB" sz="2000" i="1">
                            <a:latin typeface="Cambria Math" panose="02040503050406030204" pitchFamily="18" charset="0"/>
                          </a:rPr>
                          <m:t>2</m:t>
                        </m:r>
                        <m:r>
                          <a:rPr lang="en-GB" sz="2000" i="1">
                            <a:latin typeface="Cambria Math" panose="02040503050406030204" pitchFamily="18" charset="0"/>
                          </a:rPr>
                          <m:t>𝑙𝑛</m:t>
                        </m:r>
                        <m:r>
                          <a:rPr lang="en-GB" sz="2000" i="1">
                            <a:latin typeface="Cambria Math" panose="02040503050406030204" pitchFamily="18" charset="0"/>
                          </a:rPr>
                          <m:t>2</m:t>
                        </m:r>
                      </m:den>
                    </m:f>
                  </m:oMath>
                </a14:m>
                <a:r>
                  <a:rPr lang="en-GB" sz="2000" dirty="0">
                    <a:latin typeface="Times New Roman" panose="02020603050405020304" pitchFamily="18" charset="0"/>
                    <a:cs typeface="Times New Roman" panose="02020603050405020304" pitchFamily="18" charset="0"/>
                  </a:rPr>
                  <a:t>	</a:t>
                </a:r>
              </a:p>
              <a:p>
                <a:pPr marL="1257300" lvl="2" indent="-285750" algn="just">
                  <a:spcAft>
                    <a:spcPts val="800"/>
                  </a:spcAft>
                  <a:tabLst>
                    <a:tab pos="628650" algn="l"/>
                  </a:tabLst>
                </a:pPr>
                <a14:m>
                  <m:oMath xmlns:m="http://schemas.openxmlformats.org/officeDocument/2006/math">
                    <m:f>
                      <m:fPr>
                        <m:ctrlPr>
                          <a:rPr lang="en-US" sz="2000" i="1">
                            <a:latin typeface="Cambria Math" panose="02040503050406030204" pitchFamily="18" charset="0"/>
                          </a:rPr>
                        </m:ctrlPr>
                      </m:fPr>
                      <m:num>
                        <m:r>
                          <a:rPr lang="en-GB" sz="2000" i="1">
                            <a:latin typeface="Cambria Math" panose="02040503050406030204" pitchFamily="18" charset="0"/>
                          </a:rPr>
                          <m:t>𝑇</m:t>
                        </m:r>
                      </m:num>
                      <m:den>
                        <m:sSub>
                          <m:sSubPr>
                            <m:ctrlPr>
                              <a:rPr lang="en-US" sz="2000" i="1">
                                <a:latin typeface="Cambria Math" panose="02040503050406030204" pitchFamily="18" charset="0"/>
                              </a:rPr>
                            </m:ctrlPr>
                          </m:sSubPr>
                          <m:e>
                            <m:r>
                              <a:rPr lang="en-GB" sz="2000" i="1">
                                <a:latin typeface="Cambria Math" panose="02040503050406030204" pitchFamily="18" charset="0"/>
                              </a:rPr>
                              <m:t>𝑁</m:t>
                            </m:r>
                          </m:e>
                          <m:sub>
                            <m:r>
                              <a:rPr lang="en-GB" sz="2000" i="1">
                                <a:latin typeface="Cambria Math" panose="02040503050406030204" pitchFamily="18" charset="0"/>
                              </a:rPr>
                              <m:t>𝜏</m:t>
                            </m:r>
                          </m:sub>
                        </m:sSub>
                      </m:den>
                    </m:f>
                    <m:r>
                      <a:rPr lang="en-GB" sz="2000" i="1">
                        <a:latin typeface="Cambria Math" panose="02040503050406030204" pitchFamily="18" charset="0"/>
                      </a:rPr>
                      <m:t>=</m:t>
                    </m:r>
                    <m:sSub>
                      <m:sSubPr>
                        <m:ctrlPr>
                          <a:rPr lang="en-US" sz="2000" i="1">
                            <a:latin typeface="Cambria Math" panose="02040503050406030204" pitchFamily="18" charset="0"/>
                          </a:rPr>
                        </m:ctrlPr>
                      </m:sSubPr>
                      <m:e>
                        <m:r>
                          <a:rPr lang="en-GB" sz="2000" i="1">
                            <a:latin typeface="Cambria Math" panose="02040503050406030204" pitchFamily="18" charset="0"/>
                          </a:rPr>
                          <m:t>𝛼</m:t>
                        </m:r>
                      </m:e>
                      <m:sub>
                        <m:r>
                          <a:rPr lang="en-GB" sz="2000" i="1">
                            <a:latin typeface="Cambria Math" panose="02040503050406030204" pitchFamily="18" charset="0"/>
                          </a:rPr>
                          <m:t>𝑐</m:t>
                        </m:r>
                      </m:sub>
                    </m:sSub>
                    <m:r>
                      <a:rPr lang="en-GB" sz="2000" i="1">
                        <a:latin typeface="Cambria Math" panose="02040503050406030204" pitchFamily="18" charset="0"/>
                      </a:rPr>
                      <m:t>(</m:t>
                    </m:r>
                    <m:sSub>
                      <m:sSubPr>
                        <m:ctrlPr>
                          <a:rPr lang="en-US" sz="2000" i="1">
                            <a:latin typeface="Cambria Math" panose="02040503050406030204" pitchFamily="18" charset="0"/>
                          </a:rPr>
                        </m:ctrlPr>
                      </m:sSubPr>
                      <m:e>
                        <m:r>
                          <a:rPr lang="en-GB" sz="2000" i="1">
                            <a:latin typeface="Cambria Math" panose="02040503050406030204" pitchFamily="18" charset="0"/>
                          </a:rPr>
                          <m:t>𝑟</m:t>
                        </m:r>
                      </m:e>
                      <m:sub>
                        <m:r>
                          <a:rPr lang="en-GB" sz="2000" i="1">
                            <a:latin typeface="Cambria Math" panose="02040503050406030204" pitchFamily="18" charset="0"/>
                          </a:rPr>
                          <m:t>𝑜𝑢𝑡</m:t>
                        </m:r>
                      </m:sub>
                    </m:sSub>
                    <m:r>
                      <a:rPr lang="en-GB" sz="2000" i="1">
                        <a:latin typeface="Cambria Math" panose="02040503050406030204" pitchFamily="18" charset="0"/>
                      </a:rPr>
                      <m:t>𝜏</m:t>
                    </m:r>
                    <m:r>
                      <a:rPr lang="en-GB" sz="2000" i="1">
                        <a:latin typeface="Cambria Math" panose="02040503050406030204" pitchFamily="18" charset="0"/>
                      </a:rPr>
                      <m:t>)</m:t>
                    </m:r>
                  </m:oMath>
                </a14:m>
                <a:r>
                  <a:rPr lang="en-GB" sz="2000" dirty="0">
                    <a:latin typeface="Times New Roman" panose="02020603050405020304" pitchFamily="18" charset="0"/>
                    <a:cs typeface="Times New Roman" panose="02020603050405020304" pitchFamily="18" charset="0"/>
                  </a:rPr>
                  <a:t>	</a:t>
                </a:r>
                <a:endParaRPr lang="en-US" sz="2000" b="1" i="1" dirty="0">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custDataLst>
                  <p:tags r:id="rId7"/>
                </p:custDataLst>
              </p:nvPr>
            </p:nvSpPr>
            <p:spPr>
              <a:xfrm>
                <a:off x="2836225" y="911996"/>
                <a:ext cx="5983520" cy="4880119"/>
              </a:xfrm>
              <a:prstGeom prst="rect">
                <a:avLst/>
              </a:prstGeom>
              <a:blipFill>
                <a:blip r:embed="rId8"/>
                <a:stretch>
                  <a:fillRect l="-1018" t="-750" r="-1018"/>
                </a:stretch>
              </a:blipFill>
            </p:spPr>
            <p:txBody>
              <a:bodyPr/>
              <a:lstStyle/>
              <a:p>
                <a:r>
                  <a:rPr lang="en-IN">
                    <a:noFill/>
                  </a:rPr>
                  <a:t> </a:t>
                </a:r>
              </a:p>
            </p:txBody>
          </p:sp>
        </mc:Fallback>
      </mc:AlternateContent>
      <p:sp>
        <p:nvSpPr>
          <p:cNvPr id="9" name="TextBox 8">
            <a:extLst>
              <a:ext uri="{FF2B5EF4-FFF2-40B4-BE49-F238E27FC236}">
                <a16:creationId xmlns:a16="http://schemas.microsoft.com/office/drawing/2014/main" id="{D0E23D6E-C670-9C1B-3FDB-51D0B36737A0}"/>
              </a:ext>
            </a:extLst>
          </p:cNvPr>
          <p:cNvSpPr txBox="1"/>
          <p:nvPr>
            <p:custDataLst>
              <p:tags r:id="rId4"/>
            </p:custDataLst>
          </p:nvPr>
        </p:nvSpPr>
        <p:spPr>
          <a:xfrm>
            <a:off x="5057357" y="5792115"/>
            <a:ext cx="1541256"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Vijayan et.al.,2022</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11">
            <a:extLst>
              <a:ext uri="{FF2B5EF4-FFF2-40B4-BE49-F238E27FC236}">
                <a16:creationId xmlns:a16="http://schemas.microsoft.com/office/drawing/2014/main" id="{74BAAEAA-53A7-24EB-C14F-8C5E90FFA295}"/>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27</a:t>
            </a:fld>
            <a:endParaRPr lang="en-US" dirty="0">
              <a:solidFill>
                <a:schemeClr val="bg1"/>
              </a:solidFill>
            </a:endParaRPr>
          </a:p>
        </p:txBody>
      </p:sp>
    </p:spTree>
    <p:custDataLst>
      <p:tags r:id="rId1"/>
    </p:custDataLst>
    <p:extLst>
      <p:ext uri="{BB962C8B-B14F-4D97-AF65-F5344CB8AC3E}">
        <p14:creationId xmlns:p14="http://schemas.microsoft.com/office/powerpoint/2010/main" val="2667436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custDataLst>
              <p:tags r:id="rId2"/>
            </p:custDataLst>
          </p:nvPr>
        </p:nvSpPr>
        <p:spPr>
          <a:xfrm>
            <a:off x="1538051" y="139336"/>
            <a:ext cx="9115898" cy="551318"/>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IN" sz="2400" dirty="0">
                <a:solidFill>
                  <a:schemeClr val="bg1"/>
                </a:solidFill>
                <a:effectLst>
                  <a:glow>
                    <a:srgbClr val="000000"/>
                  </a:glow>
                  <a:reflection stA="0" endPos="0" fadeDir="0" sx="0" sy="0"/>
                </a:effectLst>
                <a:latin typeface="Times New Roman" panose="02020603050405020304" pitchFamily="18" charset="0"/>
                <a:cs typeface="Times New Roman" panose="02020603050405020304" pitchFamily="18" charset="0"/>
              </a:rPr>
              <a:t>Quantitative measure of information: Sparseness and Storage Capacity</a:t>
            </a:r>
            <a:endParaRPr lang="en-US" sz="2400" dirty="0">
              <a:solidFill>
                <a:schemeClr val="bg1"/>
              </a:solidFill>
              <a:effectLst>
                <a:glow>
                  <a:srgbClr val="000000"/>
                </a:glow>
                <a:reflection stA="0" endPos="0" fadeDir="0" sx="0" sy="0"/>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5"/>
              <p:cNvSpPr/>
              <p:nvPr>
                <p:custDataLst>
                  <p:tags r:id="rId3"/>
                </p:custDataLst>
              </p:nvPr>
            </p:nvSpPr>
            <p:spPr>
              <a:xfrm>
                <a:off x="112480" y="948278"/>
                <a:ext cx="5983520" cy="4004045"/>
              </a:xfrm>
              <a:prstGeom prst="rect">
                <a:avLst/>
              </a:prstGeom>
            </p:spPr>
            <p:txBody>
              <a:bodyPr wrap="square">
                <a:spAutoFit/>
              </a:bodyPr>
              <a:lstStyle/>
              <a:p>
                <a:pPr marL="0" lvl="2" algn="just">
                  <a:spcAft>
                    <a:spcPts val="800"/>
                  </a:spcAft>
                  <a:tabLst>
                    <a:tab pos="628650" algn="l"/>
                  </a:tabLst>
                </a:pPr>
                <a:r>
                  <a:rPr lang="en-IN" sz="1600"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Sparseness Index: </a:t>
                </a:r>
              </a:p>
              <a:p>
                <a:pPr marL="800100"/>
                <a14:m>
                  <m:oMath xmlns:m="http://schemas.openxmlformats.org/officeDocument/2006/math">
                    <m:r>
                      <a:rPr lang="en-IN" sz="1600" i="1">
                        <a:latin typeface="Cambria Math" panose="02040503050406030204" pitchFamily="18" charset="0"/>
                      </a:rPr>
                      <m:t>𝑆𝐼</m:t>
                    </m:r>
                    <m:r>
                      <a:rPr lang="en-IN" sz="1600" i="1">
                        <a:latin typeface="Cambria Math" panose="02040503050406030204" pitchFamily="18" charset="0"/>
                      </a:rPr>
                      <m:t>=</m:t>
                    </m:r>
                    <m:f>
                      <m:fPr>
                        <m:ctrlPr>
                          <a:rPr lang="en-US" sz="1600" i="1">
                            <a:latin typeface="Cambria Math" panose="02040503050406030204" pitchFamily="18" charset="0"/>
                          </a:rPr>
                        </m:ctrlPr>
                      </m:fPr>
                      <m:num>
                        <m:r>
                          <a:rPr lang="en-IN" sz="1600" i="1">
                            <a:latin typeface="Cambria Math" panose="02040503050406030204" pitchFamily="18" charset="0"/>
                          </a:rPr>
                          <m:t>1−</m:t>
                        </m:r>
                        <m:r>
                          <a:rPr lang="en-IN" sz="1600" i="1">
                            <a:latin typeface="Cambria Math" panose="02040503050406030204" pitchFamily="18" charset="0"/>
                          </a:rPr>
                          <m:t>𝐴</m:t>
                        </m:r>
                      </m:num>
                      <m:den>
                        <m:r>
                          <a:rPr lang="en-IN" sz="1600" i="1">
                            <a:latin typeface="Cambria Math" panose="02040503050406030204" pitchFamily="18" charset="0"/>
                          </a:rPr>
                          <m:t>1−</m:t>
                        </m:r>
                        <m:f>
                          <m:fPr>
                            <m:ctrlPr>
                              <a:rPr lang="en-US" sz="1600" i="1">
                                <a:latin typeface="Cambria Math" panose="02040503050406030204" pitchFamily="18" charset="0"/>
                              </a:rPr>
                            </m:ctrlPr>
                          </m:fPr>
                          <m:num>
                            <m:r>
                              <a:rPr lang="en-IN" sz="1600" i="1">
                                <a:latin typeface="Cambria Math" panose="02040503050406030204" pitchFamily="18" charset="0"/>
                              </a:rPr>
                              <m:t>1</m:t>
                            </m:r>
                          </m:num>
                          <m:den>
                            <m:r>
                              <a:rPr lang="en-IN" sz="1600" i="1">
                                <a:latin typeface="Cambria Math" panose="02040503050406030204" pitchFamily="18" charset="0"/>
                              </a:rPr>
                              <m:t>𝑛</m:t>
                            </m:r>
                          </m:den>
                        </m:f>
                      </m:den>
                    </m:f>
                  </m:oMath>
                </a14:m>
                <a:r>
                  <a:rPr lang="en-US" sz="1600" dirty="0">
                    <a:latin typeface="Times New Roman" panose="02020603050405020304" pitchFamily="18" charset="0"/>
                    <a:cs typeface="Times New Roman" panose="02020603050405020304" pitchFamily="18" charset="0"/>
                  </a:rPr>
                  <a:t>	</a:t>
                </a:r>
              </a:p>
              <a:p>
                <a:pPr marL="800100"/>
                <a:r>
                  <a:rPr lang="en-US" sz="1600" dirty="0">
                    <a:latin typeface="Times New Roman" panose="02020603050405020304" pitchFamily="18" charset="0"/>
                    <a:cs typeface="Times New Roman" panose="02020603050405020304" pitchFamily="18" charset="0"/>
                  </a:rPr>
                  <a:t>Where </a:t>
                </a:r>
                <a14:m>
                  <m:oMath xmlns:m="http://schemas.openxmlformats.org/officeDocument/2006/math">
                    <m:r>
                      <a:rPr lang="en-IN" sz="1600" i="1">
                        <a:latin typeface="Cambria Math" panose="02040503050406030204" pitchFamily="18" charset="0"/>
                      </a:rPr>
                      <m:t>𝐴</m:t>
                    </m:r>
                    <m:r>
                      <a:rPr lang="en-IN" sz="1600" i="1">
                        <a:latin typeface="Cambria Math" panose="02040503050406030204" pitchFamily="18" charset="0"/>
                      </a:rPr>
                      <m:t>=</m:t>
                    </m:r>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IN" sz="1600" i="1">
                                <a:latin typeface="Cambria Math" panose="02040503050406030204" pitchFamily="18" charset="0"/>
                              </a:rPr>
                              <m:t>(</m:t>
                            </m:r>
                            <m:nary>
                              <m:naryPr>
                                <m:chr m:val="∑"/>
                                <m:limLoc m:val="subSup"/>
                                <m:ctrlPr>
                                  <a:rPr lang="en-US" sz="1600" i="1">
                                    <a:latin typeface="Cambria Math" panose="02040503050406030204" pitchFamily="18" charset="0"/>
                                  </a:rPr>
                                </m:ctrlPr>
                              </m:naryPr>
                              <m:sub>
                                <m:r>
                                  <a:rPr lang="en-IN" sz="1600" i="1">
                                    <a:latin typeface="Cambria Math" panose="02040503050406030204" pitchFamily="18" charset="0"/>
                                  </a:rPr>
                                  <m:t>1</m:t>
                                </m:r>
                              </m:sub>
                              <m:sup>
                                <m:r>
                                  <a:rPr lang="en-IN" sz="1600" i="1">
                                    <a:latin typeface="Cambria Math" panose="02040503050406030204" pitchFamily="18" charset="0"/>
                                  </a:rPr>
                                  <m:t>𝑛</m:t>
                                </m:r>
                              </m:sup>
                              <m:e>
                                <m:f>
                                  <m:fPr>
                                    <m:type m:val="skw"/>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IN" sz="1600" i="1">
                                            <a:latin typeface="Cambria Math" panose="02040503050406030204" pitchFamily="18" charset="0"/>
                                          </a:rPr>
                                          <m:t>𝑣</m:t>
                                        </m:r>
                                      </m:e>
                                      <m:sub>
                                        <m:r>
                                          <a:rPr lang="en-IN" sz="1600" i="1">
                                            <a:latin typeface="Cambria Math" panose="02040503050406030204" pitchFamily="18" charset="0"/>
                                          </a:rPr>
                                          <m:t>𝑖</m:t>
                                        </m:r>
                                      </m:sub>
                                    </m:sSub>
                                  </m:num>
                                  <m:den>
                                    <m:r>
                                      <a:rPr lang="en-IN" sz="1600" i="1">
                                        <a:latin typeface="Cambria Math" panose="02040503050406030204" pitchFamily="18" charset="0"/>
                                      </a:rPr>
                                      <m:t>𝑛</m:t>
                                    </m:r>
                                  </m:den>
                                </m:f>
                                <m:r>
                                  <a:rPr lang="en-IN" sz="1600" i="1">
                                    <a:latin typeface="Cambria Math" panose="02040503050406030204" pitchFamily="18" charset="0"/>
                                  </a:rPr>
                                  <m:t>)</m:t>
                                </m:r>
                              </m:e>
                            </m:nary>
                          </m:e>
                          <m:sup>
                            <m:r>
                              <a:rPr lang="en-IN" sz="1600" i="1">
                                <a:latin typeface="Cambria Math" panose="02040503050406030204" pitchFamily="18" charset="0"/>
                              </a:rPr>
                              <m:t>2</m:t>
                            </m:r>
                          </m:sup>
                        </m:sSup>
                      </m:num>
                      <m:den>
                        <m:nary>
                          <m:naryPr>
                            <m:chr m:val="∑"/>
                            <m:limLoc m:val="subSup"/>
                            <m:ctrlPr>
                              <a:rPr lang="en-US" sz="1600" i="1">
                                <a:latin typeface="Cambria Math" panose="02040503050406030204" pitchFamily="18" charset="0"/>
                              </a:rPr>
                            </m:ctrlPr>
                          </m:naryPr>
                          <m:sub>
                            <m:r>
                              <a:rPr lang="en-IN" sz="1600" i="1">
                                <a:latin typeface="Cambria Math" panose="02040503050406030204" pitchFamily="18" charset="0"/>
                              </a:rPr>
                              <m:t>1</m:t>
                            </m:r>
                          </m:sub>
                          <m:sup>
                            <m:r>
                              <a:rPr lang="en-IN" sz="1600" i="1">
                                <a:latin typeface="Cambria Math" panose="02040503050406030204" pitchFamily="18" charset="0"/>
                              </a:rPr>
                              <m:t>𝑛</m:t>
                            </m:r>
                          </m:sup>
                          <m:e>
                            <m:r>
                              <a:rPr lang="en-IN" sz="1600" i="1">
                                <a:latin typeface="Cambria Math" panose="02040503050406030204" pitchFamily="18" charset="0"/>
                              </a:rPr>
                              <m:t>(</m:t>
                            </m:r>
                            <m:f>
                              <m:fPr>
                                <m:type m:val="skw"/>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sSub>
                                      <m:sSubPr>
                                        <m:ctrlPr>
                                          <a:rPr lang="en-US" sz="1600" i="1">
                                            <a:latin typeface="Cambria Math" panose="02040503050406030204" pitchFamily="18" charset="0"/>
                                          </a:rPr>
                                        </m:ctrlPr>
                                      </m:sSubPr>
                                      <m:e>
                                        <m:r>
                                          <a:rPr lang="en-IN" sz="1600" i="1">
                                            <a:latin typeface="Cambria Math" panose="02040503050406030204" pitchFamily="18" charset="0"/>
                                          </a:rPr>
                                          <m:t>𝑣</m:t>
                                        </m:r>
                                      </m:e>
                                      <m:sub>
                                        <m:r>
                                          <a:rPr lang="en-IN" sz="1600" i="1">
                                            <a:latin typeface="Cambria Math" panose="02040503050406030204" pitchFamily="18" charset="0"/>
                                          </a:rPr>
                                          <m:t>𝑖</m:t>
                                        </m:r>
                                      </m:sub>
                                    </m:sSub>
                                  </m:e>
                                  <m:sup>
                                    <m:r>
                                      <a:rPr lang="en-IN" sz="1600" i="1">
                                        <a:latin typeface="Cambria Math" panose="02040503050406030204" pitchFamily="18" charset="0"/>
                                      </a:rPr>
                                      <m:t>2</m:t>
                                    </m:r>
                                  </m:sup>
                                </m:sSup>
                              </m:num>
                              <m:den>
                                <m:r>
                                  <a:rPr lang="en-IN" sz="1600" i="1">
                                    <a:latin typeface="Cambria Math" panose="02040503050406030204" pitchFamily="18" charset="0"/>
                                  </a:rPr>
                                  <m:t>𝑛</m:t>
                                </m:r>
                              </m:den>
                            </m:f>
                            <m:r>
                              <a:rPr lang="en-IN" sz="1600" i="1">
                                <a:latin typeface="Cambria Math" panose="02040503050406030204" pitchFamily="18" charset="0"/>
                              </a:rPr>
                              <m:t>)</m:t>
                            </m:r>
                          </m:e>
                        </m:nary>
                      </m:den>
                    </m:f>
                  </m:oMath>
                </a14:m>
                <a:r>
                  <a:rPr lang="en-US" sz="1600" dirty="0">
                    <a:latin typeface="Times New Roman" panose="02020603050405020304" pitchFamily="18" charset="0"/>
                    <a:cs typeface="Times New Roman" panose="02020603050405020304" pitchFamily="18" charset="0"/>
                  </a:rPr>
                  <a:t> 	</a:t>
                </a:r>
              </a:p>
              <a:p>
                <a:pPr marL="447675" indent="-355600" defTabSz="182563"/>
                <a14:m>
                  <m:oMath xmlns:m="http://schemas.openxmlformats.org/officeDocument/2006/math">
                    <m:r>
                      <a:rPr lang="en-IN" sz="1600" i="1">
                        <a:latin typeface="Cambria Math" panose="02040503050406030204" pitchFamily="18" charset="0"/>
                      </a:rPr>
                      <m:t>𝑆</m:t>
                    </m:r>
                    <m:r>
                      <a:rPr lang="en-IN" sz="1600" i="1">
                        <a:latin typeface="Cambria Math" panose="02040503050406030204" pitchFamily="18" charset="0"/>
                      </a:rPr>
                      <m:t>=</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IN" sz="1600" i="1">
                                <a:latin typeface="Cambria Math" panose="02040503050406030204" pitchFamily="18" charset="0"/>
                              </a:rPr>
                              <m:t>0           </m:t>
                            </m:r>
                            <m:r>
                              <a:rPr lang="en-IN" sz="1600" i="1">
                                <a:latin typeface="Cambria Math" panose="02040503050406030204" pitchFamily="18" charset="0"/>
                              </a:rPr>
                              <m:t>𝑤h𝑒𝑛</m:t>
                            </m:r>
                            <m:r>
                              <a:rPr lang="en-IN" sz="1600" i="1">
                                <a:latin typeface="Cambria Math" panose="02040503050406030204" pitchFamily="18" charset="0"/>
                              </a:rPr>
                              <m:t> </m:t>
                            </m:r>
                            <m:sSub>
                              <m:sSubPr>
                                <m:ctrlPr>
                                  <a:rPr lang="en-US" sz="1600" i="1">
                                    <a:latin typeface="Cambria Math" panose="02040503050406030204" pitchFamily="18" charset="0"/>
                                  </a:rPr>
                                </m:ctrlPr>
                              </m:sSubPr>
                              <m:e>
                                <m:r>
                                  <a:rPr lang="en-IN" sz="1600" i="1">
                                    <a:latin typeface="Cambria Math" panose="02040503050406030204" pitchFamily="18" charset="0"/>
                                  </a:rPr>
                                  <m:t>𝑣</m:t>
                                </m:r>
                              </m:e>
                              <m:sub>
                                <m:r>
                                  <a:rPr lang="en-IN" sz="1600" i="1">
                                    <a:latin typeface="Cambria Math" panose="02040503050406030204" pitchFamily="18" charset="0"/>
                                  </a:rPr>
                                  <m:t>𝑖</m:t>
                                </m:r>
                              </m:sub>
                            </m:sSub>
                            <m:r>
                              <a:rPr lang="en-IN" sz="1600" i="1">
                                <a:latin typeface="Cambria Math" panose="02040503050406030204" pitchFamily="18" charset="0"/>
                              </a:rPr>
                              <m:t>=</m:t>
                            </m:r>
                            <m:r>
                              <a:rPr lang="en-IN" sz="1600" i="1">
                                <a:latin typeface="Cambria Math" panose="02040503050406030204" pitchFamily="18" charset="0"/>
                              </a:rPr>
                              <m:t>𝑣</m:t>
                            </m:r>
                            <m:r>
                              <a:rPr lang="en-IN" sz="1600" i="1">
                                <a:latin typeface="Cambria Math" panose="02040503050406030204" pitchFamily="18" charset="0"/>
                              </a:rPr>
                              <m:t> </m:t>
                            </m:r>
                            <m:r>
                              <a:rPr lang="en-IN" sz="1600" i="1">
                                <a:latin typeface="Cambria Math" panose="02040503050406030204" pitchFamily="18" charset="0"/>
                              </a:rPr>
                              <m:t>𝑓𝑜𝑟</m:t>
                            </m:r>
                            <m:r>
                              <a:rPr lang="en-IN" sz="1600" i="1">
                                <a:latin typeface="Cambria Math" panose="02040503050406030204" pitchFamily="18" charset="0"/>
                              </a:rPr>
                              <m:t> </m:t>
                            </m:r>
                            <m:r>
                              <a:rPr lang="en-IN" sz="1600" i="1">
                                <a:latin typeface="Cambria Math" panose="02040503050406030204" pitchFamily="18" charset="0"/>
                              </a:rPr>
                              <m:t>𝑎𝑙𝑙</m:t>
                            </m:r>
                            <m:r>
                              <a:rPr lang="en-IN" sz="1600" i="1">
                                <a:latin typeface="Cambria Math" panose="02040503050406030204" pitchFamily="18" charset="0"/>
                              </a:rPr>
                              <m:t> </m:t>
                            </m:r>
                            <m:r>
                              <a:rPr lang="en-IN" sz="1600" i="1">
                                <a:latin typeface="Cambria Math" panose="02040503050406030204" pitchFamily="18" charset="0"/>
                              </a:rPr>
                              <m:t>𝑖</m:t>
                            </m:r>
                            <m:r>
                              <a:rPr lang="en-IN" sz="1600" i="1">
                                <a:latin typeface="Cambria Math" panose="02040503050406030204" pitchFamily="18" charset="0"/>
                              </a:rPr>
                              <m:t>      (</m:t>
                            </m:r>
                            <m:r>
                              <a:rPr lang="en-IN" sz="1600" i="1">
                                <a:latin typeface="Cambria Math" panose="02040503050406030204" pitchFamily="18" charset="0"/>
                              </a:rPr>
                              <m:t>𝐴</m:t>
                            </m:r>
                            <m:r>
                              <a:rPr lang="en-IN" sz="1600" i="1">
                                <a:latin typeface="Cambria Math" panose="02040503050406030204" pitchFamily="18" charset="0"/>
                              </a:rPr>
                              <m:t>=1)</m:t>
                            </m:r>
                          </m:e>
                          <m:e>
                            <m:r>
                              <a:rPr lang="en-IN" sz="1600" i="1">
                                <a:latin typeface="Cambria Math" panose="02040503050406030204" pitchFamily="18" charset="0"/>
                              </a:rPr>
                              <m:t>1     </m:t>
                            </m:r>
                            <m:r>
                              <a:rPr lang="en-IN" sz="1600" i="1">
                                <a:latin typeface="Cambria Math" panose="02040503050406030204" pitchFamily="18" charset="0"/>
                              </a:rPr>
                              <m:t>𝑤h𝑒𝑛</m:t>
                            </m:r>
                            <m:r>
                              <a:rPr lang="en-IN" sz="1600" i="1">
                                <a:latin typeface="Cambria Math" panose="02040503050406030204" pitchFamily="18" charset="0"/>
                              </a:rPr>
                              <m:t> </m:t>
                            </m:r>
                            <m:sSub>
                              <m:sSubPr>
                                <m:ctrlPr>
                                  <a:rPr lang="en-US" sz="1600" i="1">
                                    <a:latin typeface="Cambria Math" panose="02040503050406030204" pitchFamily="18" charset="0"/>
                                  </a:rPr>
                                </m:ctrlPr>
                              </m:sSubPr>
                              <m:e>
                                <m:r>
                                  <a:rPr lang="en-IN" sz="1600" i="1">
                                    <a:latin typeface="Cambria Math" panose="02040503050406030204" pitchFamily="18" charset="0"/>
                                  </a:rPr>
                                  <m:t>𝑣</m:t>
                                </m:r>
                              </m:e>
                              <m:sub>
                                <m:r>
                                  <a:rPr lang="en-IN" sz="1600" i="1">
                                    <a:latin typeface="Cambria Math" panose="02040503050406030204" pitchFamily="18" charset="0"/>
                                  </a:rPr>
                                  <m:t>𝑖</m:t>
                                </m:r>
                              </m:sub>
                            </m:sSub>
                            <m:r>
                              <a:rPr lang="en-IN" sz="1600" i="1">
                                <a:latin typeface="Cambria Math" panose="02040503050406030204" pitchFamily="18" charset="0"/>
                              </a:rPr>
                              <m:t>=</m:t>
                            </m:r>
                            <m:r>
                              <a:rPr lang="en-IN" sz="1600" i="1">
                                <a:latin typeface="Cambria Math" panose="02040503050406030204" pitchFamily="18" charset="0"/>
                              </a:rPr>
                              <m:t>𝑣</m:t>
                            </m:r>
                            <m:r>
                              <a:rPr lang="en-IN" sz="1600" i="1">
                                <a:latin typeface="Cambria Math" panose="02040503050406030204" pitchFamily="18" charset="0"/>
                              </a:rPr>
                              <m:t> </m:t>
                            </m:r>
                            <m:r>
                              <a:rPr lang="en-IN" sz="1600" i="1">
                                <a:latin typeface="Cambria Math" panose="02040503050406030204" pitchFamily="18" charset="0"/>
                              </a:rPr>
                              <m:t>𝑎𝑛𝑑</m:t>
                            </m:r>
                            <m:r>
                              <a:rPr lang="en-IN" sz="1600" i="1">
                                <a:latin typeface="Cambria Math" panose="02040503050406030204" pitchFamily="18" charset="0"/>
                              </a:rPr>
                              <m:t> </m:t>
                            </m:r>
                            <m:sSub>
                              <m:sSubPr>
                                <m:ctrlPr>
                                  <a:rPr lang="en-US" sz="1600" i="1">
                                    <a:latin typeface="Cambria Math" panose="02040503050406030204" pitchFamily="18" charset="0"/>
                                  </a:rPr>
                                </m:ctrlPr>
                              </m:sSubPr>
                              <m:e>
                                <m:r>
                                  <a:rPr lang="en-IN" sz="1600" i="1">
                                    <a:latin typeface="Cambria Math" panose="02040503050406030204" pitchFamily="18" charset="0"/>
                                  </a:rPr>
                                  <m:t>𝑣</m:t>
                                </m:r>
                              </m:e>
                              <m:sub>
                                <m:r>
                                  <a:rPr lang="en-IN" sz="1600" i="1">
                                    <a:latin typeface="Cambria Math" panose="02040503050406030204" pitchFamily="18" charset="0"/>
                                  </a:rPr>
                                  <m:t>𝑗</m:t>
                                </m:r>
                                <m:r>
                                  <a:rPr lang="en-IN" sz="1600" i="1">
                                    <a:latin typeface="Cambria Math" panose="02040503050406030204" pitchFamily="18" charset="0"/>
                                  </a:rPr>
                                  <m:t>≠</m:t>
                                </m:r>
                                <m:r>
                                  <a:rPr lang="en-IN" sz="1600" i="1">
                                    <a:latin typeface="Cambria Math" panose="02040503050406030204" pitchFamily="18" charset="0"/>
                                  </a:rPr>
                                  <m:t>𝑖</m:t>
                                </m:r>
                              </m:sub>
                            </m:sSub>
                            <m:r>
                              <a:rPr lang="en-IN" sz="1600" i="1">
                                <a:latin typeface="Cambria Math" panose="02040503050406030204" pitchFamily="18" charset="0"/>
                              </a:rPr>
                              <m:t>=0   (</m:t>
                            </m:r>
                            <m:r>
                              <a:rPr lang="en-IN" sz="1600" i="1">
                                <a:latin typeface="Cambria Math" panose="02040503050406030204" pitchFamily="18" charset="0"/>
                              </a:rPr>
                              <m:t>𝐴</m:t>
                            </m:r>
                            <m:r>
                              <a:rPr lang="en-IN" sz="1600" i="1">
                                <a:latin typeface="Cambria Math" panose="02040503050406030204" pitchFamily="18" charset="0"/>
                              </a:rPr>
                              <m:t>=</m:t>
                            </m:r>
                            <m:f>
                              <m:fPr>
                                <m:ctrlPr>
                                  <a:rPr lang="en-US" sz="1600" i="1">
                                    <a:latin typeface="Cambria Math" panose="02040503050406030204" pitchFamily="18" charset="0"/>
                                  </a:rPr>
                                </m:ctrlPr>
                              </m:fPr>
                              <m:num>
                                <m:r>
                                  <a:rPr lang="en-IN" sz="1600" i="1">
                                    <a:latin typeface="Cambria Math" panose="02040503050406030204" pitchFamily="18" charset="0"/>
                                  </a:rPr>
                                  <m:t>1</m:t>
                                </m:r>
                              </m:num>
                              <m:den>
                                <m:r>
                                  <a:rPr lang="en-IN" sz="1600" i="1">
                                    <a:latin typeface="Cambria Math" panose="02040503050406030204" pitchFamily="18" charset="0"/>
                                  </a:rPr>
                                  <m:t>𝑛</m:t>
                                </m:r>
                              </m:den>
                            </m:f>
                            <m:r>
                              <a:rPr lang="en-IN" sz="1600" i="1">
                                <a:latin typeface="Cambria Math" panose="02040503050406030204" pitchFamily="18" charset="0"/>
                              </a:rPr>
                              <m:t>)</m:t>
                            </m:r>
                          </m:e>
                        </m:eqArr>
                      </m:e>
                    </m:d>
                  </m:oMath>
                </a14:m>
                <a:r>
                  <a:rPr lang="en-US" sz="1600" dirty="0">
                    <a:latin typeface="Times New Roman" panose="02020603050405020304" pitchFamily="18" charset="0"/>
                    <a:cs typeface="Times New Roman" panose="02020603050405020304" pitchFamily="18" charset="0"/>
                  </a:rPr>
                  <a:t>		</a:t>
                </a:r>
                <a:endParaRPr lang="en-IN" sz="1600" b="1" i="1" dirty="0">
                  <a:latin typeface="Times New Roman" panose="02020603050405020304" pitchFamily="18" charset="0"/>
                  <a:ea typeface="Calibri" panose="020F0502020204030204" pitchFamily="34" charset="0"/>
                  <a:cs typeface="Times New Roman" panose="02020603050405020304" pitchFamily="18" charset="0"/>
                </a:endParaRPr>
              </a:p>
              <a:p>
                <a:pPr marL="0" lvl="2" algn="just">
                  <a:spcAft>
                    <a:spcPts val="800"/>
                  </a:spcAft>
                  <a:tabLst>
                    <a:tab pos="628650" algn="l"/>
                  </a:tabLst>
                </a:pPr>
                <a:r>
                  <a:rPr lang="en-US" sz="1600" dirty="0">
                    <a:solidFill>
                      <a:srgbClr val="C00000"/>
                    </a:solidFill>
                    <a:latin typeface="Times New Roman" panose="02020603050405020304" pitchFamily="18" charset="0"/>
                    <a:cs typeface="Times New Roman" panose="02020603050405020304" pitchFamily="18" charset="0"/>
                  </a:rPr>
                  <a:t>Storage capacity: </a:t>
                </a:r>
              </a:p>
              <a:p>
                <a:pPr marL="0" lvl="2" algn="just">
                  <a:spcAft>
                    <a:spcPts val="800"/>
                  </a:spcAft>
                  <a:tabLst>
                    <a:tab pos="628650" algn="l"/>
                  </a:tabLst>
                </a:pPr>
                <a:r>
                  <a:rPr lang="en-US" sz="1600" dirty="0">
                    <a:latin typeface="Times New Roman" panose="02020603050405020304" pitchFamily="18" charset="0"/>
                    <a:cs typeface="Times New Roman" panose="02020603050405020304" pitchFamily="18" charset="0"/>
                  </a:rPr>
                  <a:t>To </a:t>
                </a:r>
                <a:r>
                  <a:rPr lang="en-GB" sz="1600" dirty="0">
                    <a:latin typeface="Times New Roman" panose="02020603050405020304" pitchFamily="18" charset="0"/>
                    <a:cs typeface="Times New Roman" panose="02020603050405020304" pitchFamily="18" charset="0"/>
                  </a:rPr>
                  <a:t>quantify the number of input output associations that can be stored in the synapses</a:t>
                </a:r>
                <a:endParaRPr lang="en-US" sz="1600" dirty="0">
                  <a:latin typeface="Times New Roman" panose="02020603050405020304" pitchFamily="18" charset="0"/>
                  <a:cs typeface="Times New Roman" panose="02020603050405020304" pitchFamily="18" charset="0"/>
                </a:endParaRPr>
              </a:p>
              <a:p>
                <a:pPr marL="1257300" lvl="2" indent="-285750" algn="just">
                  <a:spcAft>
                    <a:spcPts val="800"/>
                  </a:spcAft>
                  <a:tabLst>
                    <a:tab pos="628650" algn="l"/>
                  </a:tabLst>
                </a:pPr>
                <a14:m>
                  <m:oMath xmlns:m="http://schemas.openxmlformats.org/officeDocument/2006/math">
                    <m:sSub>
                      <m:sSubPr>
                        <m:ctrlPr>
                          <a:rPr lang="en-US" sz="1600" i="1">
                            <a:latin typeface="Cambria Math" panose="02040503050406030204" pitchFamily="18" charset="0"/>
                          </a:rPr>
                        </m:ctrlPr>
                      </m:sSubPr>
                      <m:e>
                        <m:r>
                          <a:rPr lang="en-GB" sz="1600" i="1">
                            <a:latin typeface="Cambria Math" panose="02040503050406030204" pitchFamily="18" charset="0"/>
                          </a:rPr>
                          <m:t>𝛼</m:t>
                        </m:r>
                      </m:e>
                      <m:sub>
                        <m:r>
                          <a:rPr lang="en-GB" sz="1600" i="1">
                            <a:latin typeface="Cambria Math" panose="02040503050406030204" pitchFamily="18" charset="0"/>
                          </a:rPr>
                          <m:t>𝑐</m:t>
                        </m:r>
                      </m:sub>
                    </m:sSub>
                    <m:r>
                      <a:rPr lang="en-GB" sz="1600" i="1">
                        <a:latin typeface="Cambria Math" panose="02040503050406030204" pitchFamily="18" charset="0"/>
                      </a:rPr>
                      <m:t>=</m:t>
                    </m:r>
                    <m:f>
                      <m:fPr>
                        <m:ctrlPr>
                          <a:rPr lang="en-US" sz="1600" i="1">
                            <a:latin typeface="Cambria Math" panose="02040503050406030204" pitchFamily="18" charset="0"/>
                          </a:rPr>
                        </m:ctrlPr>
                      </m:fPr>
                      <m:num>
                        <m:r>
                          <a:rPr lang="en-GB" sz="1600" i="1">
                            <a:latin typeface="Cambria Math" panose="02040503050406030204" pitchFamily="18" charset="0"/>
                          </a:rPr>
                          <m:t>𝑙𝑛𝑙𝑛𝐾</m:t>
                        </m:r>
                      </m:num>
                      <m:den>
                        <m:r>
                          <a:rPr lang="en-GB" sz="1600" i="1">
                            <a:latin typeface="Cambria Math" panose="02040503050406030204" pitchFamily="18" charset="0"/>
                          </a:rPr>
                          <m:t>2</m:t>
                        </m:r>
                        <m:r>
                          <a:rPr lang="en-GB" sz="1600" i="1">
                            <a:latin typeface="Cambria Math" panose="02040503050406030204" pitchFamily="18" charset="0"/>
                          </a:rPr>
                          <m:t>𝑙𝑛</m:t>
                        </m:r>
                        <m:r>
                          <a:rPr lang="en-GB" sz="1600" i="1">
                            <a:latin typeface="Cambria Math" panose="02040503050406030204" pitchFamily="18" charset="0"/>
                          </a:rPr>
                          <m:t>2</m:t>
                        </m:r>
                      </m:den>
                    </m:f>
                  </m:oMath>
                </a14:m>
                <a:r>
                  <a:rPr lang="en-GB" sz="1600" dirty="0">
                    <a:latin typeface="Times New Roman" panose="02020603050405020304" pitchFamily="18" charset="0"/>
                    <a:cs typeface="Times New Roman" panose="02020603050405020304" pitchFamily="18" charset="0"/>
                  </a:rPr>
                  <a:t>	</a:t>
                </a:r>
              </a:p>
              <a:p>
                <a:pPr marL="1257300" lvl="2" indent="-285750" algn="just">
                  <a:spcAft>
                    <a:spcPts val="800"/>
                  </a:spcAft>
                  <a:tabLst>
                    <a:tab pos="628650" algn="l"/>
                  </a:tabLst>
                </a:pPr>
                <a14:m>
                  <m:oMath xmlns:m="http://schemas.openxmlformats.org/officeDocument/2006/math">
                    <m:f>
                      <m:fPr>
                        <m:ctrlPr>
                          <a:rPr lang="en-US" sz="1600" i="1">
                            <a:latin typeface="Cambria Math" panose="02040503050406030204" pitchFamily="18" charset="0"/>
                          </a:rPr>
                        </m:ctrlPr>
                      </m:fPr>
                      <m:num>
                        <m:r>
                          <a:rPr lang="en-GB" sz="1600" i="1">
                            <a:latin typeface="Cambria Math" panose="02040503050406030204" pitchFamily="18" charset="0"/>
                          </a:rPr>
                          <m:t>𝑇</m:t>
                        </m:r>
                      </m:num>
                      <m:den>
                        <m:sSub>
                          <m:sSubPr>
                            <m:ctrlPr>
                              <a:rPr lang="en-US" sz="1600" i="1">
                                <a:latin typeface="Cambria Math" panose="02040503050406030204" pitchFamily="18" charset="0"/>
                              </a:rPr>
                            </m:ctrlPr>
                          </m:sSubPr>
                          <m:e>
                            <m:r>
                              <a:rPr lang="en-GB" sz="1600" i="1">
                                <a:latin typeface="Cambria Math" panose="02040503050406030204" pitchFamily="18" charset="0"/>
                              </a:rPr>
                              <m:t>𝑁</m:t>
                            </m:r>
                          </m:e>
                          <m:sub>
                            <m:r>
                              <a:rPr lang="en-GB" sz="1600" i="1">
                                <a:latin typeface="Cambria Math" panose="02040503050406030204" pitchFamily="18" charset="0"/>
                              </a:rPr>
                              <m:t>𝜏</m:t>
                            </m:r>
                          </m:sub>
                        </m:sSub>
                      </m:den>
                    </m:f>
                    <m:r>
                      <a:rPr lang="en-GB" sz="1600" i="1">
                        <a:latin typeface="Cambria Math" panose="020405030504060302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rPr>
                          <m:t>𝛼</m:t>
                        </m:r>
                      </m:e>
                      <m:sub>
                        <m:r>
                          <a:rPr lang="en-GB" sz="1600" i="1">
                            <a:latin typeface="Cambria Math" panose="02040503050406030204" pitchFamily="18" charset="0"/>
                          </a:rPr>
                          <m:t>𝑐</m:t>
                        </m:r>
                      </m:sub>
                    </m:sSub>
                    <m:r>
                      <a:rPr lang="en-GB" sz="1600" i="1">
                        <a:latin typeface="Cambria Math" panose="02040503050406030204" pitchFamily="18" charset="0"/>
                      </a:rPr>
                      <m:t>(</m:t>
                    </m:r>
                    <m:sSub>
                      <m:sSubPr>
                        <m:ctrlPr>
                          <a:rPr lang="en-US" sz="1600" i="1">
                            <a:latin typeface="Cambria Math" panose="02040503050406030204" pitchFamily="18" charset="0"/>
                          </a:rPr>
                        </m:ctrlPr>
                      </m:sSubPr>
                      <m:e>
                        <m:r>
                          <a:rPr lang="en-GB" sz="1600" i="1">
                            <a:latin typeface="Cambria Math" panose="02040503050406030204" pitchFamily="18" charset="0"/>
                          </a:rPr>
                          <m:t>𝑟</m:t>
                        </m:r>
                      </m:e>
                      <m:sub>
                        <m:r>
                          <a:rPr lang="en-GB" sz="1600" i="1">
                            <a:latin typeface="Cambria Math" panose="02040503050406030204" pitchFamily="18" charset="0"/>
                          </a:rPr>
                          <m:t>𝑜𝑢𝑡</m:t>
                        </m:r>
                      </m:sub>
                    </m:sSub>
                    <m:r>
                      <a:rPr lang="en-GB" sz="1600" i="1">
                        <a:latin typeface="Cambria Math" panose="02040503050406030204" pitchFamily="18" charset="0"/>
                      </a:rPr>
                      <m:t>𝜏</m:t>
                    </m:r>
                    <m:r>
                      <a:rPr lang="en-GB" sz="1600" i="1">
                        <a:latin typeface="Cambria Math" panose="02040503050406030204" pitchFamily="18" charset="0"/>
                      </a:rPr>
                      <m:t>)</m:t>
                    </m:r>
                  </m:oMath>
                </a14:m>
                <a:r>
                  <a:rPr lang="en-GB" dirty="0">
                    <a:latin typeface="Times New Roman" panose="02020603050405020304" pitchFamily="18" charset="0"/>
                    <a:cs typeface="Times New Roman" panose="02020603050405020304" pitchFamily="18" charset="0"/>
                  </a:rPr>
                  <a:t>	</a:t>
                </a:r>
                <a:endParaRPr lang="en-US" b="1" i="1" dirty="0">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custDataLst>
                  <p:tags r:id="rId13"/>
                </p:custDataLst>
              </p:nvPr>
            </p:nvSpPr>
            <p:spPr>
              <a:xfrm>
                <a:off x="112480" y="948278"/>
                <a:ext cx="5983520" cy="4004045"/>
              </a:xfrm>
              <a:prstGeom prst="rect">
                <a:avLst/>
              </a:prstGeom>
              <a:blipFill>
                <a:blip r:embed="rId14"/>
                <a:stretch>
                  <a:fillRect l="-509" t="-457" r="-509"/>
                </a:stretch>
              </a:blipFill>
            </p:spPr>
            <p:txBody>
              <a:bodyPr/>
              <a:lstStyle/>
              <a:p>
                <a:r>
                  <a:rPr lang="en-IN">
                    <a:noFill/>
                  </a:rPr>
                  <a:t> </a:t>
                </a:r>
              </a:p>
            </p:txBody>
          </p:sp>
        </mc:Fallback>
      </mc:AlternateContent>
      <p:pic>
        <p:nvPicPr>
          <p:cNvPr id="18" name="Picture 17"/>
          <p:cNvPicPr>
            <a:picLocks noChangeAspect="1"/>
          </p:cNvPicPr>
          <p:nvPr>
            <p:custDataLst>
              <p:tags r:id="rId4"/>
            </p:custDataLst>
          </p:nvPr>
        </p:nvPicPr>
        <p:blipFill rotWithShape="1">
          <a:blip r:embed="rId15" cstate="print">
            <a:clrChange>
              <a:clrFrom>
                <a:srgbClr val="FEFEFE"/>
              </a:clrFrom>
              <a:clrTo>
                <a:srgbClr val="FEFEFE">
                  <a:alpha val="0"/>
                </a:srgbClr>
              </a:clrTo>
            </a:clrChange>
            <a:extLst>
              <a:ext uri="{28A0092B-C50C-407E-A947-70E740481C1C}">
                <a14:useLocalDpi xmlns:a14="http://schemas.microsoft.com/office/drawing/2010/main" val="0"/>
              </a:ext>
            </a:extLst>
          </a:blip>
          <a:srcRect r="46601"/>
          <a:stretch/>
        </p:blipFill>
        <p:spPr>
          <a:xfrm>
            <a:off x="6891124" y="884223"/>
            <a:ext cx="3891994" cy="2196772"/>
          </a:xfrm>
          <a:prstGeom prst="rect">
            <a:avLst/>
          </a:prstGeom>
        </p:spPr>
      </p:pic>
      <p:pic>
        <p:nvPicPr>
          <p:cNvPr id="4" name="Picture 3">
            <a:extLst>
              <a:ext uri="{FF2B5EF4-FFF2-40B4-BE49-F238E27FC236}">
                <a16:creationId xmlns:a16="http://schemas.microsoft.com/office/drawing/2014/main" id="{82E2B71F-EF4F-ED4E-B6B7-F058A187CB85}"/>
              </a:ext>
            </a:extLst>
          </p:cNvPr>
          <p:cNvPicPr>
            <a:picLocks noChangeAspect="1"/>
          </p:cNvPicPr>
          <p:nvPr>
            <p:custDataLst>
              <p:tags r:id="rId5"/>
            </p:custDataLst>
          </p:nvPr>
        </p:nvPicPr>
        <p:blipFill rotWithShape="1">
          <a:blip r:embed="rId16" cstate="print">
            <a:clrChange>
              <a:clrFrom>
                <a:srgbClr val="FEFEFE"/>
              </a:clrFrom>
              <a:clrTo>
                <a:srgbClr val="FEFEFE">
                  <a:alpha val="0"/>
                </a:srgbClr>
              </a:clrTo>
            </a:clrChange>
            <a:extLst>
              <a:ext uri="{28A0092B-C50C-407E-A947-70E740481C1C}">
                <a14:useLocalDpi xmlns:a14="http://schemas.microsoft.com/office/drawing/2010/main" val="0"/>
              </a:ext>
            </a:extLst>
          </a:blip>
          <a:srcRect l="53268"/>
          <a:stretch/>
        </p:blipFill>
        <p:spPr>
          <a:xfrm>
            <a:off x="6931301" y="3239070"/>
            <a:ext cx="3706218" cy="2390340"/>
          </a:xfrm>
          <a:prstGeom prst="rect">
            <a:avLst/>
          </a:prstGeom>
        </p:spPr>
      </p:pic>
      <p:pic>
        <p:nvPicPr>
          <p:cNvPr id="5" name="Picture 4" descr="A diagram of a graph&#10;&#10;Description automatically generated with medium confidence">
            <a:extLst>
              <a:ext uri="{FF2B5EF4-FFF2-40B4-BE49-F238E27FC236}">
                <a16:creationId xmlns:a16="http://schemas.microsoft.com/office/drawing/2014/main" id="{9B422E02-71F6-990E-A961-43F2C665C485}"/>
              </a:ext>
            </a:extLst>
          </p:cNvPr>
          <p:cNvPicPr>
            <a:picLocks noChangeAspect="1"/>
          </p:cNvPicPr>
          <p:nvPr>
            <p:custDataLst>
              <p:tags r:id="rId6"/>
            </p:custDataLst>
          </p:nvPr>
        </p:nvPicPr>
        <p:blipFill rotWithShape="1">
          <a:blip r:embed="rId17" cstate="print">
            <a:clrChange>
              <a:clrFrom>
                <a:srgbClr val="FEFEFE"/>
              </a:clrFrom>
              <a:clrTo>
                <a:srgbClr val="FEFEFE">
                  <a:alpha val="0"/>
                </a:srgbClr>
              </a:clrTo>
            </a:clrChange>
            <a:extLst>
              <a:ext uri="{28A0092B-C50C-407E-A947-70E740481C1C}">
                <a14:useLocalDpi xmlns:a14="http://schemas.microsoft.com/office/drawing/2010/main" val="0"/>
              </a:ext>
            </a:extLst>
          </a:blip>
          <a:srcRect l="1667" r="47666" b="48529"/>
          <a:stretch/>
        </p:blipFill>
        <p:spPr>
          <a:xfrm>
            <a:off x="3110668" y="3655453"/>
            <a:ext cx="3558281" cy="2593739"/>
          </a:xfrm>
          <a:prstGeom prst="rect">
            <a:avLst/>
          </a:prstGeom>
        </p:spPr>
      </p:pic>
      <p:sp>
        <p:nvSpPr>
          <p:cNvPr id="19" name="Rounded Rectangle 18"/>
          <p:cNvSpPr/>
          <p:nvPr>
            <p:custDataLst>
              <p:tags r:id="rId7"/>
            </p:custDataLst>
          </p:nvPr>
        </p:nvSpPr>
        <p:spPr>
          <a:xfrm>
            <a:off x="7232858" y="1303683"/>
            <a:ext cx="2555240" cy="536149"/>
          </a:xfrm>
          <a:prstGeom prst="roundRect">
            <a:avLst/>
          </a:prstGeom>
          <a:solidFill>
            <a:srgbClr val="FFC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solidFill>
                  <a:srgbClr val="552699"/>
                </a:solidFill>
                <a:latin typeface="Times New Roman" panose="02020603050405020304" pitchFamily="18" charset="0"/>
                <a:cs typeface="Times New Roman" panose="02020603050405020304" pitchFamily="18" charset="0"/>
              </a:rPr>
              <a:t>Sparseness before learning</a:t>
            </a:r>
          </a:p>
        </p:txBody>
      </p:sp>
      <p:sp>
        <p:nvSpPr>
          <p:cNvPr id="20" name="Rounded Rectangle 19"/>
          <p:cNvSpPr/>
          <p:nvPr>
            <p:custDataLst>
              <p:tags r:id="rId8"/>
            </p:custDataLst>
          </p:nvPr>
        </p:nvSpPr>
        <p:spPr>
          <a:xfrm>
            <a:off x="10194031" y="3617342"/>
            <a:ext cx="1885489" cy="543710"/>
          </a:xfrm>
          <a:prstGeom prst="roundRect">
            <a:avLst/>
          </a:prstGeom>
          <a:solidFill>
            <a:srgbClr val="FFC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solidFill>
                  <a:srgbClr val="552699"/>
                </a:solidFill>
                <a:latin typeface="Times New Roman" panose="02020603050405020304" pitchFamily="18" charset="0"/>
                <a:cs typeface="Times New Roman" panose="02020603050405020304" pitchFamily="18" charset="0"/>
              </a:rPr>
              <a:t>Sparseness after learning</a:t>
            </a:r>
          </a:p>
        </p:txBody>
      </p:sp>
      <p:sp>
        <p:nvSpPr>
          <p:cNvPr id="8" name="TextBox 7">
            <a:extLst>
              <a:ext uri="{FF2B5EF4-FFF2-40B4-BE49-F238E27FC236}">
                <a16:creationId xmlns:a16="http://schemas.microsoft.com/office/drawing/2014/main" id="{DAEBE1DE-B2C2-B4D4-9811-295336B3F81F}"/>
              </a:ext>
            </a:extLst>
          </p:cNvPr>
          <p:cNvSpPr txBox="1"/>
          <p:nvPr>
            <p:custDataLst>
              <p:tags r:id="rId9"/>
            </p:custDataLst>
          </p:nvPr>
        </p:nvSpPr>
        <p:spPr>
          <a:xfrm>
            <a:off x="6756400" y="5629410"/>
            <a:ext cx="5435600" cy="584775"/>
          </a:xfrm>
          <a:prstGeom prst="rect">
            <a:avLst/>
          </a:prstGeom>
          <a:noFill/>
        </p:spPr>
        <p:txBody>
          <a:bodyPr wrap="square">
            <a:spAutoFit/>
          </a:bodyPr>
          <a:lstStyle/>
          <a:p>
            <a:pPr algn="ctr"/>
            <a:r>
              <a:rPr lang="en-US" sz="1600" dirty="0">
                <a:latin typeface="Times New Roman" panose="02020603050405020304" pitchFamily="18" charset="0"/>
                <a:cs typeface="Times New Roman" panose="02020603050405020304" pitchFamily="18" charset="0"/>
              </a:rPr>
              <a:t>Both generalization and learning interference were observed after learning and was </a:t>
            </a:r>
            <a:r>
              <a:rPr lang="en-US" sz="1600" dirty="0" err="1">
                <a:latin typeface="Times New Roman" panose="02020603050405020304" pitchFamily="18" charset="0"/>
                <a:cs typeface="Times New Roman" panose="02020603050405020304" pitchFamily="18" charset="0"/>
              </a:rPr>
              <a:t>analysed</a:t>
            </a:r>
            <a:r>
              <a:rPr lang="en-US" sz="1600" dirty="0">
                <a:latin typeface="Times New Roman" panose="02020603050405020304" pitchFamily="18" charset="0"/>
                <a:cs typeface="Times New Roman" panose="02020603050405020304" pitchFamily="18" charset="0"/>
              </a:rPr>
              <a:t> using Sparseness index</a:t>
            </a:r>
          </a:p>
        </p:txBody>
      </p:sp>
      <p:sp>
        <p:nvSpPr>
          <p:cNvPr id="9" name="TextBox 8">
            <a:extLst>
              <a:ext uri="{FF2B5EF4-FFF2-40B4-BE49-F238E27FC236}">
                <a16:creationId xmlns:a16="http://schemas.microsoft.com/office/drawing/2014/main" id="{D0E23D6E-C670-9C1B-3FDB-51D0B36737A0}"/>
              </a:ext>
            </a:extLst>
          </p:cNvPr>
          <p:cNvSpPr txBox="1"/>
          <p:nvPr>
            <p:custDataLst>
              <p:tags r:id="rId10"/>
            </p:custDataLst>
          </p:nvPr>
        </p:nvSpPr>
        <p:spPr>
          <a:xfrm>
            <a:off x="1175354" y="5601945"/>
            <a:ext cx="1541256"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Vijayan et.al.,2022</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7" name="Slide Number Placeholder 11">
            <a:extLst>
              <a:ext uri="{FF2B5EF4-FFF2-40B4-BE49-F238E27FC236}">
                <a16:creationId xmlns:a16="http://schemas.microsoft.com/office/drawing/2014/main" id="{E3042798-DE68-6F69-909C-50DB908FAFB9}"/>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28</a:t>
            </a:fld>
            <a:endParaRPr lang="en-US" dirty="0">
              <a:solidFill>
                <a:schemeClr val="bg1"/>
              </a:solidFill>
            </a:endParaRPr>
          </a:p>
        </p:txBody>
      </p:sp>
    </p:spTree>
    <p:custDataLst>
      <p:tags r:id="rId1"/>
    </p:custDataLst>
    <p:extLst>
      <p:ext uri="{BB962C8B-B14F-4D97-AF65-F5344CB8AC3E}">
        <p14:creationId xmlns:p14="http://schemas.microsoft.com/office/powerpoint/2010/main" val="1968832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568557" y="90392"/>
            <a:ext cx="9062719" cy="508120"/>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solidFill>
                  <a:schemeClr val="bg1"/>
                </a:solidFill>
                <a:latin typeface="Times New Roman" panose="02020603050405020304" pitchFamily="18" charset="0"/>
                <a:cs typeface="Times New Roman" panose="02020603050405020304" pitchFamily="18" charset="0"/>
              </a:rPr>
              <a:t>Information storage at synapses based on parametric values</a:t>
            </a:r>
            <a:endParaRPr lang="en-IN" sz="2800" dirty="0">
              <a:solidFill>
                <a:schemeClr val="bg1"/>
              </a:solidFill>
              <a:latin typeface="Times New Roman" panose="02020603050405020304" pitchFamily="18" charset="0"/>
              <a:cs typeface="Times New Roman" panose="02020603050405020304" pitchFamily="18" charset="0"/>
            </a:endParaRPr>
          </a:p>
          <a:p>
            <a:endParaRPr lang="en-US" sz="2800" b="1" dirty="0">
              <a:solidFill>
                <a:schemeClr val="bg1"/>
              </a:solidFill>
              <a:latin typeface="Baskerville Old Face" panose="02020602080505020303" pitchFamily="18" charset="0"/>
            </a:endParaRPr>
          </a:p>
        </p:txBody>
      </p:sp>
      <p:sp>
        <p:nvSpPr>
          <p:cNvPr id="4" name="Rectangle 3"/>
          <p:cNvSpPr/>
          <p:nvPr/>
        </p:nvSpPr>
        <p:spPr>
          <a:xfrm>
            <a:off x="1999406" y="6389915"/>
            <a:ext cx="8381289" cy="400110"/>
          </a:xfrm>
          <a:prstGeom prst="rect">
            <a:avLst/>
          </a:prstGeom>
          <a:solidFill>
            <a:schemeClr val="bg2">
              <a:lumMod val="90000"/>
            </a:schemeClr>
          </a:solidFill>
        </p:spPr>
        <p:txBody>
          <a:bodyPr wrap="square">
            <a:spAutoFit/>
          </a:bodyPr>
          <a:lstStyle/>
          <a:p>
            <a:pPr marL="0" lvl="1" algn="just"/>
            <a:r>
              <a:rPr lang="en-IN" sz="1000" dirty="0" err="1">
                <a:latin typeface="Times New Roman" panose="02020603050405020304" pitchFamily="18" charset="0"/>
                <a:cs typeface="Times New Roman" panose="02020603050405020304" pitchFamily="18" charset="0"/>
              </a:rPr>
              <a:t>Vijayan</a:t>
            </a:r>
            <a:r>
              <a:rPr lang="en-IN" sz="1000" dirty="0">
                <a:latin typeface="Times New Roman" panose="02020603050405020304" pitchFamily="18" charset="0"/>
                <a:cs typeface="Times New Roman" panose="02020603050405020304" pitchFamily="18" charset="0"/>
              </a:rPr>
              <a:t>, A. et.al.,</a:t>
            </a:r>
            <a:r>
              <a:rPr lang="en-IN" sz="1000" dirty="0" err="1">
                <a:latin typeface="Times New Roman" panose="02020603050405020304" pitchFamily="18" charset="0"/>
                <a:cs typeface="Times New Roman" panose="02020603050405020304" pitchFamily="18" charset="0"/>
              </a:rPr>
              <a:t>Modeling</a:t>
            </a:r>
            <a:r>
              <a:rPr lang="en-IN" sz="1000" dirty="0">
                <a:latin typeface="Times New Roman" panose="02020603050405020304" pitchFamily="18" charset="0"/>
                <a:cs typeface="Times New Roman" panose="02020603050405020304" pitchFamily="18" charset="0"/>
              </a:rPr>
              <a:t> Pattern Abstraction in Cerebellum and Estimation of Optimal Storage Capacity, in Proceedings of the Fourth International Conference on Advances in Computing, Communications and Informatics (ICACCI-2015), Kochi, India, 2015.</a:t>
            </a:r>
          </a:p>
        </p:txBody>
      </p:sp>
      <p:sp>
        <p:nvSpPr>
          <p:cNvPr id="5" name="Rectangle 4"/>
          <p:cNvSpPr/>
          <p:nvPr/>
        </p:nvSpPr>
        <p:spPr>
          <a:xfrm>
            <a:off x="1999406" y="1257943"/>
            <a:ext cx="1253065" cy="1015663"/>
          </a:xfrm>
          <a:prstGeom prst="rect">
            <a:avLst/>
          </a:prstGeom>
        </p:spPr>
        <p:txBody>
          <a:bodyPr wrap="square">
            <a:spAutoFit/>
          </a:bodyPr>
          <a:lstStyle/>
          <a:p>
            <a:r>
              <a:rPr lang="el-GR" dirty="0">
                <a:latin typeface="Times New Roman" panose="02020603050405020304" pitchFamily="18" charset="0"/>
                <a:ea typeface="Calibri" panose="020F0502020204030204" pitchFamily="34" charset="0"/>
                <a:cs typeface="Times New Roman" panose="02020603050405020304" pitchFamily="18" charset="0"/>
              </a:rPr>
              <a:t>τ</a:t>
            </a:r>
            <a:r>
              <a:rPr lang="en-US" baseline="-25000" dirty="0">
                <a:latin typeface="Times New Roman" panose="02020603050405020304" pitchFamily="18" charset="0"/>
                <a:ea typeface="Calibri" panose="020F0502020204030204" pitchFamily="34" charset="0"/>
                <a:cs typeface="Times New Roman" panose="02020603050405020304" pitchFamily="18" charset="0"/>
              </a:rPr>
              <a:t>m</a:t>
            </a:r>
            <a:r>
              <a:rPr lang="en-US" dirty="0">
                <a:latin typeface="Times New Roman" panose="02020603050405020304" pitchFamily="18" charset="0"/>
                <a:ea typeface="Calibri" panose="020F0502020204030204" pitchFamily="34" charset="0"/>
                <a:cs typeface="Times New Roman" panose="02020603050405020304" pitchFamily="18" charset="0"/>
              </a:rPr>
              <a:t>=</a:t>
            </a:r>
            <a:r>
              <a:rPr lang="en-GB" dirty="0">
                <a:latin typeface="Times New Roman" panose="02020603050405020304" pitchFamily="18" charset="0"/>
                <a:ea typeface="Calibri" panose="020F0502020204030204" pitchFamily="34" charset="0"/>
                <a:cs typeface="Times New Roman" panose="02020603050405020304" pitchFamily="18" charset="0"/>
              </a:rPr>
              <a:t> 64 ± 17ms</a:t>
            </a:r>
          </a:p>
          <a:p>
            <a:r>
              <a:rPr lang="en-GB" sz="1200" dirty="0">
                <a:latin typeface="Times New Roman" panose="02020603050405020304" pitchFamily="18" charset="0"/>
                <a:ea typeface="Calibri" panose="020F0502020204030204" pitchFamily="34" charset="0"/>
                <a:cs typeface="Times New Roman" panose="02020603050405020304" pitchFamily="18" charset="0"/>
              </a:rPr>
              <a:t>(Roth &amp; Hausser,2001) </a:t>
            </a:r>
            <a:endParaRPr lang="en-US" sz="12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495295" y="1172206"/>
            <a:ext cx="3052814" cy="2320403"/>
          </a:xfrm>
          <a:prstGeom prst="rect">
            <a:avLst/>
          </a:prstGeom>
        </p:spPr>
      </p:pic>
      <p:pic>
        <p:nvPicPr>
          <p:cNvPr id="7" name="Picture 6"/>
          <p:cNvPicPr>
            <a:picLocks noChangeAspect="1"/>
          </p:cNvPicPr>
          <p:nvPr/>
        </p:nvPicPr>
        <p:blipFill>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412121" y="3901460"/>
            <a:ext cx="3052814" cy="2421606"/>
          </a:xfrm>
          <a:prstGeom prst="rect">
            <a:avLst/>
          </a:prstGeom>
        </p:spPr>
      </p:pic>
      <p:pic>
        <p:nvPicPr>
          <p:cNvPr id="8" name="Picture 7"/>
          <p:cNvPicPr>
            <a:picLocks noChangeAspect="1"/>
          </p:cNvPicPr>
          <p:nvPr/>
        </p:nvPicPr>
        <p:blipFill>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99309" y="3865950"/>
            <a:ext cx="3153162" cy="2427963"/>
          </a:xfrm>
          <a:prstGeom prst="rect">
            <a:avLst/>
          </a:prstGeom>
        </p:spPr>
      </p:pic>
      <p:pic>
        <p:nvPicPr>
          <p:cNvPr id="9" name="Picture 8"/>
          <p:cNvPicPr/>
          <p:nvPr/>
        </p:nvPicPr>
        <p:blipFill>
          <a:blip r:embed="rId7"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bwMode="auto">
          <a:xfrm>
            <a:off x="132041" y="972195"/>
            <a:ext cx="3390361" cy="2397643"/>
          </a:xfrm>
          <a:prstGeom prst="rect">
            <a:avLst/>
          </a:prstGeom>
          <a:noFill/>
          <a:ln>
            <a:noFill/>
          </a:ln>
          <a:extLst>
            <a:ext uri="{53640926-AAD7-44D8-BBD7-CCE9431645EC}">
              <a14:shadowObscured xmlns:a14="http://schemas.microsoft.com/office/drawing/2010/main"/>
            </a:ext>
          </a:extLst>
        </p:spPr>
      </p:pic>
      <p:sp>
        <p:nvSpPr>
          <p:cNvPr id="10" name="Content Placeholder 8"/>
          <p:cNvSpPr txBox="1">
            <a:spLocks/>
          </p:cNvSpPr>
          <p:nvPr/>
        </p:nvSpPr>
        <p:spPr>
          <a:xfrm>
            <a:off x="827376" y="3546506"/>
            <a:ext cx="5553370" cy="350558"/>
          </a:xfrm>
          <a:prstGeom prst="roundRect">
            <a:avLst/>
          </a:prstGeom>
          <a:noFill/>
          <a:ln>
            <a:noFill/>
          </a:ln>
        </p:spPr>
        <p:style>
          <a:lnRef idx="0">
            <a:scrgbClr r="0" g="0" b="0"/>
          </a:lnRef>
          <a:fillRef idx="1001">
            <a:schemeClr val="lt1"/>
          </a:fillRef>
          <a:effectRef idx="0">
            <a:scrgbClr r="0" g="0" b="0"/>
          </a:effectRef>
          <a:fontRef idx="major"/>
        </p:style>
        <p:txBody>
          <a:bodyPr>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dirty="0">
                <a:latin typeface="Times New Roman" panose="02020603050405020304" pitchFamily="18" charset="0"/>
                <a:cs typeface="Times New Roman" panose="02020603050405020304" pitchFamily="18" charset="0"/>
              </a:rPr>
              <a:t>5 PF-PC synapses were needed for reproducing desired </a:t>
            </a:r>
            <a:r>
              <a:rPr lang="en-IN" dirty="0" err="1">
                <a:latin typeface="Times New Roman" panose="02020603050405020304" pitchFamily="18" charset="0"/>
                <a:cs typeface="Times New Roman" panose="02020603050405020304" pitchFamily="18" charset="0"/>
              </a:rPr>
              <a:t>behavior</a:t>
            </a:r>
            <a:r>
              <a:rPr lang="en-IN" dirty="0">
                <a:latin typeface="Times New Roman" panose="02020603050405020304" pitchFamily="18" charset="0"/>
                <a:cs typeface="Times New Roman" panose="02020603050405020304" pitchFamily="18" charset="0"/>
              </a:rPr>
              <a:t>. </a:t>
            </a:r>
          </a:p>
        </p:txBody>
      </p:sp>
      <p:sp>
        <p:nvSpPr>
          <p:cNvPr id="11" name="Rectangle 10"/>
          <p:cNvSpPr/>
          <p:nvPr/>
        </p:nvSpPr>
        <p:spPr>
          <a:xfrm>
            <a:off x="1827221" y="4618266"/>
            <a:ext cx="1253065" cy="923330"/>
          </a:xfrm>
          <a:prstGeom prst="rect">
            <a:avLst/>
          </a:prstGeom>
          <a:noFill/>
        </p:spPr>
        <p:txBody>
          <a:bodyPr wrap="square">
            <a:spAutoFit/>
          </a:bodyPr>
          <a:lstStyle/>
          <a:p>
            <a:pPr algn="ctr"/>
            <a:r>
              <a:rPr lang="el-GR" dirty="0">
                <a:latin typeface="Times New Roman" panose="02020603050405020304" pitchFamily="18" charset="0"/>
                <a:ea typeface="Calibri" panose="020F0502020204030204" pitchFamily="34" charset="0"/>
                <a:cs typeface="Times New Roman" panose="02020603050405020304" pitchFamily="18" charset="0"/>
              </a:rPr>
              <a:t>α</a:t>
            </a:r>
            <a:r>
              <a:rPr lang="en-US" dirty="0">
                <a:latin typeface="Times New Roman" panose="02020603050405020304" pitchFamily="18" charset="0"/>
                <a:ea typeface="Calibri" panose="020F0502020204030204" pitchFamily="34" charset="0"/>
                <a:cs typeface="Times New Roman" panose="02020603050405020304" pitchFamily="18" charset="0"/>
              </a:rPr>
              <a:t> for PC between 0.1 and 0.3</a:t>
            </a:r>
            <a:endParaRPr lang="en-US" sz="1200" dirty="0">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8"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016644" y="1098616"/>
            <a:ext cx="3614632" cy="2567044"/>
          </a:xfrm>
          <a:prstGeom prst="rect">
            <a:avLst/>
          </a:prstGeom>
        </p:spPr>
      </p:pic>
      <p:pic>
        <p:nvPicPr>
          <p:cNvPr id="13" name="Picture 12"/>
          <p:cNvPicPr>
            <a:picLocks noChangeAspect="1"/>
          </p:cNvPicPr>
          <p:nvPr/>
        </p:nvPicPr>
        <p:blipFill rotWithShape="1">
          <a:blip r:embed="rId9" cstate="print">
            <a:clrChange>
              <a:clrFrom>
                <a:srgbClr val="FEFEFE"/>
              </a:clrFrom>
              <a:clrTo>
                <a:srgbClr val="FEFEFE">
                  <a:alpha val="0"/>
                </a:srgbClr>
              </a:clrTo>
            </a:clrChange>
            <a:extLst>
              <a:ext uri="{28A0092B-C50C-407E-A947-70E740481C1C}">
                <a14:useLocalDpi xmlns:a14="http://schemas.microsoft.com/office/drawing/2010/main" val="0"/>
              </a:ext>
            </a:extLst>
          </a:blip>
          <a:srcRect t="1178" b="-1472"/>
          <a:stretch/>
        </p:blipFill>
        <p:spPr>
          <a:xfrm>
            <a:off x="6949490" y="3429000"/>
            <a:ext cx="3748939" cy="2834405"/>
          </a:xfrm>
          <a:prstGeom prst="rect">
            <a:avLst/>
          </a:prstGeom>
        </p:spPr>
      </p:pic>
      <p:sp>
        <p:nvSpPr>
          <p:cNvPr id="15" name="Rounded Rectangle 6"/>
          <p:cNvSpPr/>
          <p:nvPr/>
        </p:nvSpPr>
        <p:spPr>
          <a:xfrm>
            <a:off x="7769925" y="4921119"/>
            <a:ext cx="2033349" cy="393266"/>
          </a:xfrm>
          <a:prstGeom prst="roundRect">
            <a:avLst/>
          </a:prstGeom>
          <a:solidFill>
            <a:srgbClr val="FFC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solidFill>
                  <a:srgbClr val="552699"/>
                </a:solidFill>
                <a:latin typeface="Times New Roman" panose="02020603050405020304" pitchFamily="18" charset="0"/>
                <a:cs typeface="Times New Roman" panose="02020603050405020304" pitchFamily="18" charset="0"/>
              </a:rPr>
              <a:t>Stability constant</a:t>
            </a:r>
          </a:p>
        </p:txBody>
      </p:sp>
      <p:sp>
        <p:nvSpPr>
          <p:cNvPr id="16" name="Rounded Rectangle 7"/>
          <p:cNvSpPr/>
          <p:nvPr/>
        </p:nvSpPr>
        <p:spPr>
          <a:xfrm>
            <a:off x="7769925" y="2514274"/>
            <a:ext cx="1424875" cy="362993"/>
          </a:xfrm>
          <a:prstGeom prst="roundRect">
            <a:avLst/>
          </a:prstGeom>
          <a:solidFill>
            <a:srgbClr val="FFC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solidFill>
                  <a:srgbClr val="552699"/>
                </a:solidFill>
                <a:latin typeface="Times New Roman" panose="02020603050405020304" pitchFamily="18" charset="0"/>
                <a:cs typeface="Times New Roman" panose="02020603050405020304" pitchFamily="18" charset="0"/>
              </a:rPr>
              <a:t>Firing rate</a:t>
            </a:r>
          </a:p>
        </p:txBody>
      </p:sp>
      <p:cxnSp>
        <p:nvCxnSpPr>
          <p:cNvPr id="17" name="Straight Connector 16">
            <a:extLst>
              <a:ext uri="{FF2B5EF4-FFF2-40B4-BE49-F238E27FC236}">
                <a16:creationId xmlns:a16="http://schemas.microsoft.com/office/drawing/2014/main" id="{46413C43-4B5F-5E13-EC35-D9663FBFF032}"/>
              </a:ext>
            </a:extLst>
          </p:cNvPr>
          <p:cNvCxnSpPr>
            <a:cxnSpLocks/>
          </p:cNvCxnSpPr>
          <p:nvPr/>
        </p:nvCxnSpPr>
        <p:spPr>
          <a:xfrm>
            <a:off x="6736130" y="1141884"/>
            <a:ext cx="0" cy="4574232"/>
          </a:xfrm>
          <a:prstGeom prst="line">
            <a:avLst/>
          </a:prstGeom>
          <a:ln w="28575">
            <a:solidFill>
              <a:srgbClr val="C00000"/>
            </a:solidFill>
          </a:ln>
        </p:spPr>
        <p:style>
          <a:lnRef idx="3">
            <a:schemeClr val="accent2"/>
          </a:lnRef>
          <a:fillRef idx="0">
            <a:schemeClr val="accent2"/>
          </a:fillRef>
          <a:effectRef idx="2">
            <a:schemeClr val="accent2"/>
          </a:effectRef>
          <a:fontRef idx="minor">
            <a:schemeClr val="tx1"/>
          </a:fontRef>
        </p:style>
      </p:cxnSp>
      <p:sp>
        <p:nvSpPr>
          <p:cNvPr id="18" name="Rounded Rectangle 7">
            <a:extLst>
              <a:ext uri="{FF2B5EF4-FFF2-40B4-BE49-F238E27FC236}">
                <a16:creationId xmlns:a16="http://schemas.microsoft.com/office/drawing/2014/main" id="{B4614CFD-B980-039E-368A-892A83547405}"/>
              </a:ext>
            </a:extLst>
          </p:cNvPr>
          <p:cNvSpPr/>
          <p:nvPr/>
        </p:nvSpPr>
        <p:spPr>
          <a:xfrm>
            <a:off x="2393751" y="686846"/>
            <a:ext cx="1717440" cy="330429"/>
          </a:xfrm>
          <a:prstGeom prst="roundRect">
            <a:avLst/>
          </a:prstGeom>
          <a:solidFill>
            <a:srgbClr val="552699"/>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solidFill>
                  <a:schemeClr val="bg1"/>
                </a:solidFill>
                <a:latin typeface="Times New Roman" panose="02020603050405020304" pitchFamily="18" charset="0"/>
                <a:cs typeface="Times New Roman" panose="02020603050405020304" pitchFamily="18" charset="0"/>
              </a:rPr>
              <a:t>Purkinje cell</a:t>
            </a:r>
          </a:p>
        </p:txBody>
      </p:sp>
      <p:sp>
        <p:nvSpPr>
          <p:cNvPr id="19" name="Rounded Rectangle 7">
            <a:extLst>
              <a:ext uri="{FF2B5EF4-FFF2-40B4-BE49-F238E27FC236}">
                <a16:creationId xmlns:a16="http://schemas.microsoft.com/office/drawing/2014/main" id="{FA76AE6B-BEC8-A764-ECBF-EA72B538C74D}"/>
              </a:ext>
            </a:extLst>
          </p:cNvPr>
          <p:cNvSpPr/>
          <p:nvPr/>
        </p:nvSpPr>
        <p:spPr>
          <a:xfrm>
            <a:off x="8111551" y="728529"/>
            <a:ext cx="1717440" cy="330429"/>
          </a:xfrm>
          <a:prstGeom prst="roundRect">
            <a:avLst/>
          </a:prstGeom>
          <a:solidFill>
            <a:srgbClr val="552699"/>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solidFill>
                  <a:schemeClr val="bg1"/>
                </a:solidFill>
                <a:latin typeface="Times New Roman" panose="02020603050405020304" pitchFamily="18" charset="0"/>
                <a:cs typeface="Times New Roman" panose="02020603050405020304" pitchFamily="18" charset="0"/>
              </a:rPr>
              <a:t>Granule cell</a:t>
            </a:r>
          </a:p>
        </p:txBody>
      </p:sp>
      <p:sp>
        <p:nvSpPr>
          <p:cNvPr id="20" name="Rounded Rectangle 7">
            <a:extLst>
              <a:ext uri="{FF2B5EF4-FFF2-40B4-BE49-F238E27FC236}">
                <a16:creationId xmlns:a16="http://schemas.microsoft.com/office/drawing/2014/main" id="{B64D4EA0-A280-36F2-7B96-9322584CC815}"/>
              </a:ext>
            </a:extLst>
          </p:cNvPr>
          <p:cNvSpPr/>
          <p:nvPr/>
        </p:nvSpPr>
        <p:spPr>
          <a:xfrm>
            <a:off x="827376" y="2514274"/>
            <a:ext cx="1424875" cy="362993"/>
          </a:xfrm>
          <a:prstGeom prst="roundRect">
            <a:avLst/>
          </a:prstGeom>
          <a:solidFill>
            <a:srgbClr val="FFC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solidFill>
                  <a:srgbClr val="552699"/>
                </a:solidFill>
                <a:latin typeface="Times New Roman" panose="02020603050405020304" pitchFamily="18" charset="0"/>
                <a:cs typeface="Times New Roman" panose="02020603050405020304" pitchFamily="18" charset="0"/>
              </a:rPr>
              <a:t>Firing rate</a:t>
            </a:r>
          </a:p>
        </p:txBody>
      </p:sp>
      <p:sp>
        <p:nvSpPr>
          <p:cNvPr id="21" name="Rounded Rectangle 6">
            <a:extLst>
              <a:ext uri="{FF2B5EF4-FFF2-40B4-BE49-F238E27FC236}">
                <a16:creationId xmlns:a16="http://schemas.microsoft.com/office/drawing/2014/main" id="{4D1E4E66-F9F2-F348-867C-7F6EA60C2D43}"/>
              </a:ext>
            </a:extLst>
          </p:cNvPr>
          <p:cNvSpPr/>
          <p:nvPr/>
        </p:nvSpPr>
        <p:spPr>
          <a:xfrm>
            <a:off x="4111191" y="4921119"/>
            <a:ext cx="2033349" cy="393266"/>
          </a:xfrm>
          <a:prstGeom prst="roundRect">
            <a:avLst/>
          </a:prstGeom>
          <a:solidFill>
            <a:srgbClr val="FFC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solidFill>
                  <a:srgbClr val="552699"/>
                </a:solidFill>
                <a:latin typeface="Times New Roman" panose="02020603050405020304" pitchFamily="18" charset="0"/>
                <a:cs typeface="Times New Roman" panose="02020603050405020304" pitchFamily="18" charset="0"/>
              </a:rPr>
              <a:t>Stability constant</a:t>
            </a:r>
          </a:p>
        </p:txBody>
      </p:sp>
      <p:sp>
        <p:nvSpPr>
          <p:cNvPr id="22" name="TextBox 21">
            <a:extLst>
              <a:ext uri="{FF2B5EF4-FFF2-40B4-BE49-F238E27FC236}">
                <a16:creationId xmlns:a16="http://schemas.microsoft.com/office/drawing/2014/main" id="{6A0E07E2-0E8D-1896-D5BE-5BAF072AE3A0}"/>
              </a:ext>
            </a:extLst>
          </p:cNvPr>
          <p:cNvSpPr txBox="1"/>
          <p:nvPr/>
        </p:nvSpPr>
        <p:spPr>
          <a:xfrm>
            <a:off x="9961880" y="4328773"/>
            <a:ext cx="1990097"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Vijayan et.al.,2015, 2022</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14" name="Slide Number Placeholder 11">
            <a:extLst>
              <a:ext uri="{FF2B5EF4-FFF2-40B4-BE49-F238E27FC236}">
                <a16:creationId xmlns:a16="http://schemas.microsoft.com/office/drawing/2014/main" id="{19CBCBD4-7EA4-E9FE-BDF4-A9A4D8ADFA83}"/>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29</a:t>
            </a:fld>
            <a:endParaRPr lang="en-US" dirty="0">
              <a:solidFill>
                <a:schemeClr val="bg1"/>
              </a:solidFill>
            </a:endParaRPr>
          </a:p>
        </p:txBody>
      </p:sp>
    </p:spTree>
    <p:custDataLst>
      <p:tags r:id="rId1"/>
    </p:custDataLst>
    <p:extLst>
      <p:ext uri="{BB962C8B-B14F-4D97-AF65-F5344CB8AC3E}">
        <p14:creationId xmlns:p14="http://schemas.microsoft.com/office/powerpoint/2010/main" val="1579917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3998878" y="191786"/>
            <a:ext cx="4194243" cy="555776"/>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solidFill>
                  <a:schemeClr val="bg1"/>
                </a:solidFill>
                <a:latin typeface="Times New Roman" panose="02020603050405020304" pitchFamily="18" charset="0"/>
                <a:cs typeface="Times New Roman" panose="02020603050405020304" pitchFamily="18" charset="0"/>
              </a:rPr>
              <a:t>Stages of Motor Learning </a:t>
            </a:r>
          </a:p>
          <a:p>
            <a:pPr algn="ctr"/>
            <a:endParaRPr lang="en-US" sz="2800" dirty="0">
              <a:solidFill>
                <a:schemeClr val="bg1"/>
              </a:solidFill>
              <a:latin typeface="Baskerville Old Face" panose="02020602080505020303" pitchFamily="18" charset="0"/>
            </a:endParaRPr>
          </a:p>
        </p:txBody>
      </p:sp>
      <p:sp>
        <p:nvSpPr>
          <p:cNvPr id="4" name="Rectangle 3"/>
          <p:cNvSpPr/>
          <p:nvPr/>
        </p:nvSpPr>
        <p:spPr>
          <a:xfrm>
            <a:off x="1970810" y="6398029"/>
            <a:ext cx="9128450" cy="400110"/>
          </a:xfrm>
          <a:prstGeom prst="rect">
            <a:avLst/>
          </a:prstGeom>
          <a:solidFill>
            <a:schemeClr val="bg2">
              <a:lumMod val="90000"/>
            </a:schemeClr>
          </a:solidFill>
        </p:spPr>
        <p:txBody>
          <a:bodyPr wrap="square">
            <a:spAutoFit/>
          </a:bodyPr>
          <a:lstStyle/>
          <a:p>
            <a:r>
              <a:rPr lang="en-US" sz="1000" dirty="0" err="1">
                <a:solidFill>
                  <a:srgbClr val="333333"/>
                </a:solidFill>
                <a:latin typeface="Times New Roman" panose="02020603050405020304" pitchFamily="18" charset="0"/>
                <a:cs typeface="Times New Roman" panose="02020603050405020304" pitchFamily="18" charset="0"/>
              </a:rPr>
              <a:t>Fitts</a:t>
            </a:r>
            <a:r>
              <a:rPr lang="en-US" sz="1000" dirty="0">
                <a:solidFill>
                  <a:srgbClr val="333333"/>
                </a:solidFill>
                <a:latin typeface="Times New Roman" panose="02020603050405020304" pitchFamily="18" charset="0"/>
                <a:cs typeface="Times New Roman" panose="02020603050405020304" pitchFamily="18" charset="0"/>
              </a:rPr>
              <a:t>, P.M., &amp; Posner, M.I. (1967). Human performance. Oxford, England: Brooks/Cole.</a:t>
            </a:r>
          </a:p>
          <a:p>
            <a:endParaRPr lang="en-US" sz="1000" dirty="0">
              <a:latin typeface="Times New Roman" panose="02020603050405020304" pitchFamily="18" charset="0"/>
              <a:cs typeface="Times New Roman" panose="02020603050405020304" pitchFamily="18" charset="0"/>
            </a:endParaRPr>
          </a:p>
        </p:txBody>
      </p:sp>
      <p:sp>
        <p:nvSpPr>
          <p:cNvPr id="6" name="Content Placeholder 4"/>
          <p:cNvSpPr txBox="1">
            <a:spLocks/>
          </p:cNvSpPr>
          <p:nvPr/>
        </p:nvSpPr>
        <p:spPr>
          <a:xfrm>
            <a:off x="308264" y="767751"/>
            <a:ext cx="11045536" cy="1109661"/>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400" dirty="0">
                <a:latin typeface="Times New Roman" panose="02020603050405020304" pitchFamily="18" charset="0"/>
                <a:cs typeface="Times New Roman" panose="02020603050405020304" pitchFamily="18" charset="0"/>
              </a:rPr>
              <a:t>Motor learning involves 3 stages of learning: </a:t>
            </a:r>
          </a:p>
          <a:p>
            <a:pPr marL="0" indent="0" algn="ctr">
              <a:buNone/>
            </a:pPr>
            <a:r>
              <a:rPr lang="en-US" sz="2400" b="1" dirty="0">
                <a:latin typeface="Times New Roman" panose="02020603050405020304" pitchFamily="18" charset="0"/>
                <a:cs typeface="Times New Roman" panose="02020603050405020304" pitchFamily="18" charset="0"/>
              </a:rPr>
              <a:t>Cognitive</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Associative </a:t>
            </a:r>
            <a:r>
              <a:rPr lang="en-US" sz="2400" dirty="0">
                <a:latin typeface="Times New Roman" panose="02020603050405020304" pitchFamily="18" charset="0"/>
                <a:cs typeface="Times New Roman" panose="02020603050405020304" pitchFamily="18" charset="0"/>
              </a:rPr>
              <a:t>and </a:t>
            </a:r>
            <a:r>
              <a:rPr lang="en-US" sz="2400" b="1" dirty="0">
                <a:latin typeface="Times New Roman" panose="02020603050405020304" pitchFamily="18" charset="0"/>
                <a:cs typeface="Times New Roman" panose="02020603050405020304" pitchFamily="18" charset="0"/>
              </a:rPr>
              <a:t>Autonomous</a:t>
            </a:r>
            <a:r>
              <a:rPr lang="en-US" sz="24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(Fitts and Posner, 1967)</a:t>
            </a:r>
          </a:p>
        </p:txBody>
      </p:sp>
      <p:pic>
        <p:nvPicPr>
          <p:cNvPr id="7" name="Content Placeholder 3"/>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58982" y="1745673"/>
            <a:ext cx="10019164" cy="4294510"/>
          </a:xfrm>
          <a:prstGeom prst="rect">
            <a:avLst/>
          </a:prstGeom>
        </p:spPr>
      </p:pic>
      <p:sp>
        <p:nvSpPr>
          <p:cNvPr id="5" name="Slide Number Placeholder 11">
            <a:extLst>
              <a:ext uri="{FF2B5EF4-FFF2-40B4-BE49-F238E27FC236}">
                <a16:creationId xmlns:a16="http://schemas.microsoft.com/office/drawing/2014/main" id="{074ED9EB-112D-904D-E41E-B513C0E35A37}"/>
              </a:ext>
            </a:extLst>
          </p:cNvPr>
          <p:cNvSpPr>
            <a:spLocks noGrp="1"/>
          </p:cNvSpPr>
          <p:nvPr>
            <p:ph type="sldNum" sz="quarter" idx="12"/>
          </p:nvPr>
        </p:nvSpPr>
        <p:spPr>
          <a:xfrm>
            <a:off x="9277350" y="6407438"/>
            <a:ext cx="2743200" cy="365125"/>
          </a:xfrm>
        </p:spPr>
        <p:txBody>
          <a:bodyPr/>
          <a:lstStyle/>
          <a:p>
            <a:fld id="{065470F1-9774-4495-8E7A-EBFBC8DD246F}" type="slidenum">
              <a:rPr lang="en-US" smtClean="0">
                <a:solidFill>
                  <a:schemeClr val="bg1"/>
                </a:solidFill>
              </a:rPr>
              <a:t>3</a:t>
            </a:fld>
            <a:endParaRPr lang="en-US" dirty="0">
              <a:solidFill>
                <a:schemeClr val="bg1"/>
              </a:solidFill>
            </a:endParaRPr>
          </a:p>
        </p:txBody>
      </p:sp>
    </p:spTree>
    <p:custDataLst>
      <p:tags r:id="rId1"/>
    </p:custDataLst>
    <p:extLst>
      <p:ext uri="{BB962C8B-B14F-4D97-AF65-F5344CB8AC3E}">
        <p14:creationId xmlns:p14="http://schemas.microsoft.com/office/powerpoint/2010/main" val="26560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209800" y="147500"/>
            <a:ext cx="7772400" cy="555776"/>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600" dirty="0">
                <a:solidFill>
                  <a:schemeClr val="bg1"/>
                </a:solidFill>
                <a:latin typeface="Times New Roman" panose="02020603050405020304" pitchFamily="18" charset="0"/>
                <a:cs typeface="Times New Roman" panose="02020603050405020304" pitchFamily="18" charset="0"/>
              </a:rPr>
              <a:t>Robotic abstraction using Cerebellum inspired network </a:t>
            </a:r>
          </a:p>
          <a:p>
            <a:endParaRPr lang="en-US" sz="3400" b="1" dirty="0">
              <a:solidFill>
                <a:schemeClr val="bg1"/>
              </a:solidFill>
              <a:latin typeface="Baskerville Old Face" panose="02020602080505020303" pitchFamily="18" charset="0"/>
            </a:endParaRPr>
          </a:p>
        </p:txBody>
      </p:sp>
      <p:pic>
        <p:nvPicPr>
          <p:cNvPr id="5" name="Picture 4" descr="C:\Users\Vijayan\Desktop\plos\F6.jpg"/>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530002" y="756848"/>
            <a:ext cx="7131996" cy="5344303"/>
          </a:xfrm>
          <a:prstGeom prst="rect">
            <a:avLst/>
          </a:prstGeom>
          <a:noFill/>
          <a:ln>
            <a:noFill/>
          </a:ln>
        </p:spPr>
      </p:pic>
      <p:sp>
        <p:nvSpPr>
          <p:cNvPr id="4" name="Slide Number Placeholder 11">
            <a:extLst>
              <a:ext uri="{FF2B5EF4-FFF2-40B4-BE49-F238E27FC236}">
                <a16:creationId xmlns:a16="http://schemas.microsoft.com/office/drawing/2014/main" id="{DA1CEB69-B8B6-17B7-E889-3C1BC94757EA}"/>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30</a:t>
            </a:fld>
            <a:endParaRPr lang="en-US" dirty="0">
              <a:solidFill>
                <a:schemeClr val="bg1"/>
              </a:solidFill>
            </a:endParaRPr>
          </a:p>
        </p:txBody>
      </p:sp>
    </p:spTree>
    <p:custDataLst>
      <p:tags r:id="rId1"/>
    </p:custDataLst>
    <p:extLst>
      <p:ext uri="{BB962C8B-B14F-4D97-AF65-F5344CB8AC3E}">
        <p14:creationId xmlns:p14="http://schemas.microsoft.com/office/powerpoint/2010/main" val="3604122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209800" y="211975"/>
            <a:ext cx="7772400" cy="555776"/>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altLang="en-US" sz="2800" dirty="0">
                <a:solidFill>
                  <a:schemeClr val="bg1"/>
                </a:solidFill>
                <a:latin typeface="Times New Roman" pitchFamily="18" charset="0"/>
                <a:cs typeface="Times New Roman" pitchFamily="18" charset="0"/>
              </a:rPr>
              <a:t>Case Study on Robotic abstraction</a:t>
            </a:r>
            <a:endParaRPr lang="en-US" sz="2800" dirty="0">
              <a:solidFill>
                <a:schemeClr val="bg1"/>
              </a:solidFill>
              <a:latin typeface="Times New Roman" panose="02020603050405020304" pitchFamily="18" charset="0"/>
              <a:cs typeface="Times New Roman" panose="02020603050405020304" pitchFamily="18" charset="0"/>
            </a:endParaRPr>
          </a:p>
          <a:p>
            <a:pPr algn="ctr"/>
            <a:endParaRPr lang="en-US" sz="2800" b="1" dirty="0">
              <a:solidFill>
                <a:schemeClr val="bg1"/>
              </a:solidFill>
              <a:latin typeface="Baskerville Old Face" panose="02020602080505020303" pitchFamily="18" charset="0"/>
            </a:endParaRPr>
          </a:p>
        </p:txBody>
      </p:sp>
      <p:pic>
        <p:nvPicPr>
          <p:cNvPr id="5" name="Picture 1"/>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209800" y="908535"/>
            <a:ext cx="7766834" cy="272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2"/>
          <p:cNvSpPr txBox="1">
            <a:spLocks/>
          </p:cNvSpPr>
          <p:nvPr/>
        </p:nvSpPr>
        <p:spPr>
          <a:xfrm>
            <a:off x="612373" y="3772505"/>
            <a:ext cx="6297581" cy="2316162"/>
          </a:xfrm>
          <a:prstGeom prst="rect">
            <a:avLst/>
          </a:prstGeom>
        </p:spPr>
        <p:txBody>
          <a:bodyPr vert="horz" lIns="91440" tIns="45720" rIns="91440" bIns="45720" rtlCol="0">
            <a:normAutofit/>
          </a:bodyPr>
          <a:lstStyle>
            <a:lvl1pPr marL="107950" indent="-171450" algn="l" defTabSz="685800" rtl="0" eaLnBrk="1" latinLnBrk="0" hangingPunct="1">
              <a:lnSpc>
                <a:spcPct val="90000"/>
              </a:lnSpc>
              <a:spcBef>
                <a:spcPts val="750"/>
              </a:spcBef>
              <a:buFont typeface="Arial" panose="020B0604020202020204" pitchFamily="34" charset="0"/>
              <a:buChar char="•"/>
              <a:defRPr sz="3200" kern="1200">
                <a:solidFill>
                  <a:schemeClr val="tx1"/>
                </a:solidFill>
                <a:latin typeface="Arial" pitchFamily="34" charset="0"/>
                <a:ea typeface="+mn-ea"/>
                <a:cs typeface="Tahoma"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2800" kern="1200">
                <a:solidFill>
                  <a:schemeClr val="tx1"/>
                </a:solidFill>
                <a:latin typeface="Arial" pitchFamily="34" charset="0"/>
                <a:ea typeface="+mn-ea"/>
                <a:cs typeface="Tahoma"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Arial" pitchFamily="34" charset="0"/>
                <a:ea typeface="+mn-ea"/>
                <a:cs typeface="Tahoma"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Arial" pitchFamily="34" charset="0"/>
                <a:ea typeface="+mn-ea"/>
                <a:cs typeface="Tahoma"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Arial" pitchFamily="34" charset="0"/>
                <a:ea typeface="+mn-ea"/>
                <a:cs typeface="Tahoma"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Arial" pitchFamily="34" charset="0"/>
                <a:ea typeface="+mn-ea"/>
                <a:cs typeface="Tahoma" pitchFamily="34" charset="0"/>
              </a:defRPr>
            </a:lvl6pPr>
            <a:lvl7pPr marL="22288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Arial" pitchFamily="34" charset="0"/>
                <a:ea typeface="+mn-ea"/>
                <a:cs typeface="Tahoma" pitchFamily="34" charset="0"/>
              </a:defRPr>
            </a:lvl7pPr>
            <a:lvl8pPr marL="25717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Arial" pitchFamily="34" charset="0"/>
                <a:ea typeface="+mn-ea"/>
                <a:cs typeface="Tahoma" pitchFamily="34" charset="0"/>
              </a:defRPr>
            </a:lvl8pPr>
            <a:lvl9pPr marL="29146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Arial" pitchFamily="34" charset="0"/>
                <a:ea typeface="+mn-ea"/>
                <a:cs typeface="Tahoma" pitchFamily="34" charset="0"/>
              </a:defRPr>
            </a:lvl9pPr>
          </a:lstStyle>
          <a:p>
            <a:pPr marL="393700" indent="-285750" defTabSz="1007943">
              <a:buSzPct val="100000"/>
              <a:defRPr/>
            </a:pPr>
            <a:r>
              <a:rPr lang="en-IN" sz="2400" dirty="0">
                <a:solidFill>
                  <a:srgbClr val="000000"/>
                </a:solidFill>
                <a:latin typeface="Times New Roman" pitchFamily="18" charset="0"/>
                <a:ea typeface="Andale Sans UI"/>
                <a:cs typeface="Times New Roman" pitchFamily="18" charset="0"/>
              </a:rPr>
              <a:t>Cerebellar circuit was reconstructed with:</a:t>
            </a:r>
          </a:p>
          <a:p>
            <a:pPr marL="1028700" lvl="1" indent="-314982" defTabSz="1007943">
              <a:buSzPct val="100000"/>
              <a:defRPr/>
            </a:pPr>
            <a:r>
              <a:rPr lang="en-IN" sz="2400" dirty="0">
                <a:solidFill>
                  <a:srgbClr val="000000"/>
                </a:solidFill>
                <a:latin typeface="Times New Roman" pitchFamily="18" charset="0"/>
                <a:ea typeface="Andale Sans UI"/>
                <a:cs typeface="Times New Roman" pitchFamily="18" charset="0"/>
              </a:rPr>
              <a:t>21 Mossy </a:t>
            </a:r>
            <a:r>
              <a:rPr lang="en-IN" sz="2400" dirty="0" err="1">
                <a:solidFill>
                  <a:srgbClr val="000000"/>
                </a:solidFill>
                <a:latin typeface="Times New Roman" pitchFamily="18" charset="0"/>
                <a:ea typeface="Andale Sans UI"/>
                <a:cs typeface="Times New Roman" pitchFamily="18" charset="0"/>
              </a:rPr>
              <a:t>fibers</a:t>
            </a:r>
            <a:endParaRPr lang="en-IN" sz="2400" dirty="0">
              <a:solidFill>
                <a:srgbClr val="000000"/>
              </a:solidFill>
              <a:latin typeface="Times New Roman" pitchFamily="18" charset="0"/>
              <a:ea typeface="Andale Sans UI"/>
              <a:cs typeface="Times New Roman" pitchFamily="18" charset="0"/>
            </a:endParaRPr>
          </a:p>
          <a:p>
            <a:pPr marL="1028700" lvl="1" indent="-314982" defTabSz="1007943">
              <a:buSzPct val="100000"/>
              <a:defRPr/>
            </a:pPr>
            <a:r>
              <a:rPr lang="en-IN" sz="2400" dirty="0">
                <a:solidFill>
                  <a:srgbClr val="000000"/>
                </a:solidFill>
                <a:latin typeface="Times New Roman" pitchFamily="18" charset="0"/>
                <a:ea typeface="Andale Sans UI"/>
                <a:cs typeface="Times New Roman" pitchFamily="18" charset="0"/>
              </a:rPr>
              <a:t>279 Granule cells</a:t>
            </a:r>
          </a:p>
          <a:p>
            <a:pPr marL="1028700" lvl="1" indent="-314982" defTabSz="1007943">
              <a:buSzPct val="100000"/>
              <a:defRPr/>
            </a:pPr>
            <a:r>
              <a:rPr lang="en-IN" sz="2400" dirty="0">
                <a:solidFill>
                  <a:srgbClr val="000000"/>
                </a:solidFill>
                <a:latin typeface="Times New Roman" pitchFamily="18" charset="0"/>
                <a:ea typeface="Andale Sans UI"/>
                <a:cs typeface="Times New Roman" pitchFamily="18" charset="0"/>
              </a:rPr>
              <a:t>6 Purkinje cell</a:t>
            </a:r>
          </a:p>
          <a:p>
            <a:pPr marL="1028700" lvl="1" indent="-314982" defTabSz="1007943">
              <a:buSzPct val="100000"/>
              <a:defRPr/>
            </a:pPr>
            <a:r>
              <a:rPr lang="en-IN" sz="2400" dirty="0">
                <a:solidFill>
                  <a:srgbClr val="000000"/>
                </a:solidFill>
                <a:latin typeface="Times New Roman" pitchFamily="18" charset="0"/>
                <a:ea typeface="Andale Sans UI"/>
                <a:cs typeface="Times New Roman" pitchFamily="18" charset="0"/>
              </a:rPr>
              <a:t>Total of 306 neurons</a:t>
            </a:r>
            <a:endParaRPr lang="en-US" sz="2400" dirty="0">
              <a:solidFill>
                <a:srgbClr val="000000"/>
              </a:solidFill>
              <a:latin typeface="Times New Roman" pitchFamily="18" charset="0"/>
              <a:ea typeface="Andale Sans UI"/>
              <a:cs typeface="Times New Roman"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035359517"/>
              </p:ext>
            </p:extLst>
          </p:nvPr>
        </p:nvGraphicFramePr>
        <p:xfrm>
          <a:off x="6093217" y="4336067"/>
          <a:ext cx="4248150" cy="1189038"/>
        </p:xfrm>
        <a:graphic>
          <a:graphicData uri="http://schemas.openxmlformats.org/drawingml/2006/table">
            <a:tbl>
              <a:tblPr firstRow="1" bandRow="1">
                <a:tableStyleId>{7DF18680-E054-41AD-8BC1-D1AEF772440D}</a:tableStyleId>
              </a:tblPr>
              <a:tblGrid>
                <a:gridCol w="1117934">
                  <a:extLst>
                    <a:ext uri="{9D8B030D-6E8A-4147-A177-3AD203B41FA5}">
                      <a16:colId xmlns:a16="http://schemas.microsoft.com/office/drawing/2014/main" val="20000"/>
                    </a:ext>
                  </a:extLst>
                </a:gridCol>
                <a:gridCol w="1714166">
                  <a:extLst>
                    <a:ext uri="{9D8B030D-6E8A-4147-A177-3AD203B41FA5}">
                      <a16:colId xmlns:a16="http://schemas.microsoft.com/office/drawing/2014/main" val="20001"/>
                    </a:ext>
                  </a:extLst>
                </a:gridCol>
                <a:gridCol w="1416050">
                  <a:extLst>
                    <a:ext uri="{9D8B030D-6E8A-4147-A177-3AD203B41FA5}">
                      <a16:colId xmlns:a16="http://schemas.microsoft.com/office/drawing/2014/main" val="20002"/>
                    </a:ext>
                  </a:extLst>
                </a:gridCol>
              </a:tblGrid>
              <a:tr h="396346">
                <a:tc>
                  <a:txBody>
                    <a:bodyPr/>
                    <a:lstStyle/>
                    <a:p>
                      <a:pPr algn="ctr"/>
                      <a:endParaRPr lang="en-IN" sz="2000" dirty="0">
                        <a:latin typeface="Times New Roman" pitchFamily="18" charset="0"/>
                        <a:cs typeface="Times New Roman" pitchFamily="18" charset="0"/>
                      </a:endParaRPr>
                    </a:p>
                  </a:txBody>
                  <a:tcPr marL="91433" marR="91433" marT="45732" marB="45732">
                    <a:gradFill>
                      <a:gsLst>
                        <a:gs pos="0">
                          <a:srgbClr val="33CCCC"/>
                        </a:gs>
                        <a:gs pos="46000">
                          <a:schemeClr val="accent5">
                            <a:lumMod val="95000"/>
                            <a:lumOff val="5000"/>
                          </a:schemeClr>
                        </a:gs>
                        <a:gs pos="100000">
                          <a:schemeClr val="accent1">
                            <a:lumMod val="75000"/>
                          </a:schemeClr>
                        </a:gs>
                      </a:gsLst>
                      <a:path path="circle">
                        <a:fillToRect l="50000" t="130000" r="50000" b="-30000"/>
                      </a:path>
                    </a:gradFill>
                  </a:tcPr>
                </a:tc>
                <a:tc>
                  <a:txBody>
                    <a:bodyPr/>
                    <a:lstStyle/>
                    <a:p>
                      <a:pPr algn="ctr"/>
                      <a:r>
                        <a:rPr lang="en-IN" sz="2000" dirty="0">
                          <a:latin typeface="Times New Roman" pitchFamily="18" charset="0"/>
                          <a:cs typeface="Times New Roman" pitchFamily="18" charset="0"/>
                        </a:rPr>
                        <a:t>Convergence</a:t>
                      </a:r>
                    </a:p>
                  </a:txBody>
                  <a:tcPr marL="91433" marR="91433" marT="45732" marB="45732">
                    <a:gradFill>
                      <a:gsLst>
                        <a:gs pos="0">
                          <a:srgbClr val="33CCCC"/>
                        </a:gs>
                        <a:gs pos="46000">
                          <a:schemeClr val="accent5">
                            <a:lumMod val="95000"/>
                            <a:lumOff val="5000"/>
                          </a:schemeClr>
                        </a:gs>
                        <a:gs pos="100000">
                          <a:schemeClr val="accent1">
                            <a:lumMod val="75000"/>
                          </a:schemeClr>
                        </a:gs>
                      </a:gsLst>
                      <a:path path="circle">
                        <a:fillToRect l="50000" t="130000" r="50000" b="-30000"/>
                      </a:path>
                    </a:gradFill>
                  </a:tcPr>
                </a:tc>
                <a:tc>
                  <a:txBody>
                    <a:bodyPr/>
                    <a:lstStyle/>
                    <a:p>
                      <a:pPr algn="ctr"/>
                      <a:r>
                        <a:rPr lang="en-IN" sz="2000" dirty="0">
                          <a:latin typeface="Times New Roman" pitchFamily="18" charset="0"/>
                          <a:cs typeface="Times New Roman" pitchFamily="18" charset="0"/>
                        </a:rPr>
                        <a:t>Divergence</a:t>
                      </a:r>
                    </a:p>
                  </a:txBody>
                  <a:tcPr marL="91433" marR="91433" marT="45732" marB="45732">
                    <a:gradFill>
                      <a:gsLst>
                        <a:gs pos="0">
                          <a:srgbClr val="33CCCC"/>
                        </a:gs>
                        <a:gs pos="46000">
                          <a:schemeClr val="accent5">
                            <a:lumMod val="95000"/>
                            <a:lumOff val="5000"/>
                          </a:schemeClr>
                        </a:gs>
                        <a:gs pos="100000">
                          <a:schemeClr val="accent1">
                            <a:lumMod val="75000"/>
                          </a:schemeClr>
                        </a:gs>
                      </a:gsLst>
                      <a:path path="circle">
                        <a:fillToRect l="50000" t="130000" r="50000" b="-30000"/>
                      </a:path>
                    </a:gradFill>
                  </a:tcPr>
                </a:tc>
                <a:extLst>
                  <a:ext uri="{0D108BD9-81ED-4DB2-BD59-A6C34878D82A}">
                    <a16:rowId xmlns:a16="http://schemas.microsoft.com/office/drawing/2014/main" val="10000"/>
                  </a:ext>
                </a:extLst>
              </a:tr>
              <a:tr h="396346">
                <a:tc>
                  <a:txBody>
                    <a:bodyPr/>
                    <a:lstStyle/>
                    <a:p>
                      <a:pPr algn="ctr"/>
                      <a:r>
                        <a:rPr lang="en-IN" sz="2000" dirty="0">
                          <a:solidFill>
                            <a:schemeClr val="bg1"/>
                          </a:solidFill>
                          <a:latin typeface="Times New Roman" panose="02020603050405020304" pitchFamily="18" charset="0"/>
                          <a:cs typeface="Times New Roman" panose="02020603050405020304" pitchFamily="18" charset="0"/>
                        </a:rPr>
                        <a:t>MF-</a:t>
                      </a:r>
                      <a:r>
                        <a:rPr lang="en-IN" sz="2000" dirty="0" err="1">
                          <a:solidFill>
                            <a:schemeClr val="bg1"/>
                          </a:solidFill>
                          <a:latin typeface="Times New Roman" panose="02020603050405020304" pitchFamily="18" charset="0"/>
                          <a:cs typeface="Times New Roman" panose="02020603050405020304" pitchFamily="18" charset="0"/>
                        </a:rPr>
                        <a:t>Grc</a:t>
                      </a:r>
                      <a:endParaRPr lang="en-IN" sz="2000" dirty="0">
                        <a:solidFill>
                          <a:schemeClr val="bg1"/>
                        </a:solidFill>
                        <a:latin typeface="Times New Roman" pitchFamily="18" charset="0"/>
                        <a:cs typeface="Times New Roman" pitchFamily="18" charset="0"/>
                      </a:endParaRPr>
                    </a:p>
                  </a:txBody>
                  <a:tcPr marL="91433" marR="91433" marT="45732" marB="45732">
                    <a:gradFill>
                      <a:gsLst>
                        <a:gs pos="0">
                          <a:srgbClr val="33CCCC"/>
                        </a:gs>
                        <a:gs pos="46000">
                          <a:schemeClr val="accent5">
                            <a:lumMod val="95000"/>
                            <a:lumOff val="5000"/>
                          </a:schemeClr>
                        </a:gs>
                        <a:gs pos="100000">
                          <a:schemeClr val="accent1">
                            <a:lumMod val="75000"/>
                          </a:schemeClr>
                        </a:gs>
                      </a:gsLst>
                      <a:path path="circle">
                        <a:fillToRect l="50000" t="130000" r="50000" b="-30000"/>
                      </a:path>
                    </a:gradFill>
                  </a:tcPr>
                </a:tc>
                <a:tc>
                  <a:txBody>
                    <a:bodyPr/>
                    <a:lstStyle/>
                    <a:p>
                      <a:pPr algn="ctr"/>
                      <a:r>
                        <a:rPr lang="en-IN" sz="2000" dirty="0">
                          <a:solidFill>
                            <a:schemeClr val="bg1"/>
                          </a:solidFill>
                          <a:latin typeface="Times New Roman" pitchFamily="18" charset="0"/>
                          <a:cs typeface="Times New Roman" pitchFamily="18" charset="0"/>
                        </a:rPr>
                        <a:t>53</a:t>
                      </a:r>
                    </a:p>
                  </a:txBody>
                  <a:tcPr marL="91433" marR="91433" marT="45732" marB="45732">
                    <a:gradFill>
                      <a:gsLst>
                        <a:gs pos="0">
                          <a:srgbClr val="33CCCC"/>
                        </a:gs>
                        <a:gs pos="46000">
                          <a:schemeClr val="accent5">
                            <a:lumMod val="95000"/>
                            <a:lumOff val="5000"/>
                          </a:schemeClr>
                        </a:gs>
                        <a:gs pos="100000">
                          <a:schemeClr val="accent1">
                            <a:lumMod val="75000"/>
                          </a:schemeClr>
                        </a:gs>
                      </a:gsLst>
                      <a:path path="circle">
                        <a:fillToRect l="50000" t="130000" r="50000" b="-30000"/>
                      </a:path>
                    </a:gradFill>
                  </a:tcPr>
                </a:tc>
                <a:tc>
                  <a:txBody>
                    <a:bodyPr/>
                    <a:lstStyle/>
                    <a:p>
                      <a:pPr algn="ctr"/>
                      <a:r>
                        <a:rPr lang="en-IN" sz="2000" dirty="0">
                          <a:solidFill>
                            <a:schemeClr val="bg1"/>
                          </a:solidFill>
                          <a:latin typeface="Times New Roman" pitchFamily="18" charset="0"/>
                          <a:cs typeface="Times New Roman" pitchFamily="18" charset="0"/>
                        </a:rPr>
                        <a:t>4</a:t>
                      </a:r>
                    </a:p>
                  </a:txBody>
                  <a:tcPr marL="91433" marR="91433" marT="45732" marB="45732">
                    <a:gradFill>
                      <a:gsLst>
                        <a:gs pos="0">
                          <a:srgbClr val="33CCCC"/>
                        </a:gs>
                        <a:gs pos="46000">
                          <a:schemeClr val="accent5">
                            <a:lumMod val="95000"/>
                            <a:lumOff val="5000"/>
                          </a:schemeClr>
                        </a:gs>
                        <a:gs pos="100000">
                          <a:schemeClr val="accent1">
                            <a:lumMod val="75000"/>
                          </a:schemeClr>
                        </a:gs>
                      </a:gsLst>
                      <a:path path="circle">
                        <a:fillToRect l="50000" t="130000" r="50000" b="-30000"/>
                      </a:path>
                    </a:gradFill>
                  </a:tcPr>
                </a:tc>
                <a:extLst>
                  <a:ext uri="{0D108BD9-81ED-4DB2-BD59-A6C34878D82A}">
                    <a16:rowId xmlns:a16="http://schemas.microsoft.com/office/drawing/2014/main" val="10001"/>
                  </a:ext>
                </a:extLst>
              </a:tr>
              <a:tr h="396346">
                <a:tc>
                  <a:txBody>
                    <a:bodyPr/>
                    <a:lstStyle/>
                    <a:p>
                      <a:pPr algn="ctr"/>
                      <a:r>
                        <a:rPr lang="en-IN" sz="2000" dirty="0">
                          <a:solidFill>
                            <a:schemeClr val="bg1"/>
                          </a:solidFill>
                          <a:latin typeface="Times New Roman" pitchFamily="18" charset="0"/>
                          <a:cs typeface="Times New Roman" pitchFamily="18" charset="0"/>
                        </a:rPr>
                        <a:t>PF-PC</a:t>
                      </a:r>
                    </a:p>
                  </a:txBody>
                  <a:tcPr marL="91433" marR="91433" marT="45732" marB="45732">
                    <a:gradFill>
                      <a:gsLst>
                        <a:gs pos="0">
                          <a:srgbClr val="33CCCC"/>
                        </a:gs>
                        <a:gs pos="46000">
                          <a:schemeClr val="accent5">
                            <a:lumMod val="95000"/>
                            <a:lumOff val="5000"/>
                          </a:schemeClr>
                        </a:gs>
                        <a:gs pos="100000">
                          <a:schemeClr val="accent1">
                            <a:lumMod val="75000"/>
                          </a:schemeClr>
                        </a:gs>
                      </a:gsLst>
                      <a:path path="circle">
                        <a:fillToRect l="50000" t="130000" r="50000" b="-30000"/>
                      </a:path>
                    </a:gradFill>
                  </a:tcPr>
                </a:tc>
                <a:tc>
                  <a:txBody>
                    <a:bodyPr/>
                    <a:lstStyle/>
                    <a:p>
                      <a:pPr algn="ctr"/>
                      <a:r>
                        <a:rPr lang="en-IN" sz="2000" dirty="0">
                          <a:solidFill>
                            <a:schemeClr val="bg1"/>
                          </a:solidFill>
                          <a:latin typeface="Times New Roman" pitchFamily="18" charset="0"/>
                          <a:cs typeface="Times New Roman" pitchFamily="18" charset="0"/>
                        </a:rPr>
                        <a:t>--- (20000)</a:t>
                      </a:r>
                    </a:p>
                  </a:txBody>
                  <a:tcPr marL="91433" marR="91433" marT="45732" marB="45732">
                    <a:gradFill>
                      <a:gsLst>
                        <a:gs pos="0">
                          <a:srgbClr val="33CCCC"/>
                        </a:gs>
                        <a:gs pos="46000">
                          <a:schemeClr val="accent5">
                            <a:lumMod val="95000"/>
                            <a:lumOff val="5000"/>
                          </a:schemeClr>
                        </a:gs>
                        <a:gs pos="100000">
                          <a:schemeClr val="accent1">
                            <a:lumMod val="75000"/>
                          </a:schemeClr>
                        </a:gs>
                      </a:gsLst>
                      <a:path path="circle">
                        <a:fillToRect l="50000" t="130000" r="50000" b="-30000"/>
                      </a:path>
                    </a:gradFill>
                  </a:tcPr>
                </a:tc>
                <a:tc>
                  <a:txBody>
                    <a:bodyPr/>
                    <a:lstStyle/>
                    <a:p>
                      <a:pPr algn="ctr"/>
                      <a:r>
                        <a:rPr lang="en-IN" sz="2000" dirty="0">
                          <a:solidFill>
                            <a:schemeClr val="bg1"/>
                          </a:solidFill>
                          <a:latin typeface="Times New Roman" pitchFamily="18" charset="0"/>
                          <a:cs typeface="Times New Roman" pitchFamily="18" charset="0"/>
                        </a:rPr>
                        <a:t>49 (80000)</a:t>
                      </a:r>
                    </a:p>
                  </a:txBody>
                  <a:tcPr marL="91433" marR="91433" marT="45732" marB="45732">
                    <a:gradFill>
                      <a:gsLst>
                        <a:gs pos="0">
                          <a:srgbClr val="33CCCC"/>
                        </a:gs>
                        <a:gs pos="46000">
                          <a:schemeClr val="accent5">
                            <a:lumMod val="95000"/>
                            <a:lumOff val="5000"/>
                          </a:schemeClr>
                        </a:gs>
                        <a:gs pos="100000">
                          <a:schemeClr val="accent1">
                            <a:lumMod val="75000"/>
                          </a:schemeClr>
                        </a:gs>
                      </a:gsLst>
                      <a:path path="circle">
                        <a:fillToRect l="50000" t="130000" r="50000" b="-30000"/>
                      </a:path>
                    </a:gradFill>
                  </a:tcPr>
                </a:tc>
                <a:extLst>
                  <a:ext uri="{0D108BD9-81ED-4DB2-BD59-A6C34878D82A}">
                    <a16:rowId xmlns:a16="http://schemas.microsoft.com/office/drawing/2014/main" val="10002"/>
                  </a:ext>
                </a:extLst>
              </a:tr>
            </a:tbl>
          </a:graphicData>
        </a:graphic>
      </p:graphicFrame>
      <p:sp>
        <p:nvSpPr>
          <p:cNvPr id="4" name="Slide Number Placeholder 11">
            <a:extLst>
              <a:ext uri="{FF2B5EF4-FFF2-40B4-BE49-F238E27FC236}">
                <a16:creationId xmlns:a16="http://schemas.microsoft.com/office/drawing/2014/main" id="{D1D5CC90-5E29-EB46-329A-6CEDC5547F32}"/>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31</a:t>
            </a:fld>
            <a:endParaRPr lang="en-US" dirty="0">
              <a:solidFill>
                <a:schemeClr val="bg1"/>
              </a:solidFill>
            </a:endParaRPr>
          </a:p>
        </p:txBody>
      </p:sp>
    </p:spTree>
    <p:custDataLst>
      <p:tags r:id="rId1"/>
    </p:custDataLst>
    <p:extLst>
      <p:ext uri="{BB962C8B-B14F-4D97-AF65-F5344CB8AC3E}">
        <p14:creationId xmlns:p14="http://schemas.microsoft.com/office/powerpoint/2010/main" val="3016325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custDataLst>
              <p:tags r:id="rId2"/>
            </p:custDataLst>
          </p:nvPr>
        </p:nvSpPr>
        <p:spPr>
          <a:xfrm>
            <a:off x="1041663" y="113773"/>
            <a:ext cx="9940031" cy="488995"/>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dirty="0">
                <a:solidFill>
                  <a:schemeClr val="bg1"/>
                </a:solidFill>
                <a:latin typeface="Times New Roman" panose="02020603050405020304" pitchFamily="18" charset="0"/>
                <a:cs typeface="Times New Roman" panose="02020603050405020304" pitchFamily="18" charset="0"/>
              </a:rPr>
              <a:t>Classification of robotic arm data using standard machine learning algorithms</a:t>
            </a:r>
          </a:p>
          <a:p>
            <a:endParaRPr lang="en-US" sz="2400" b="1" dirty="0">
              <a:solidFill>
                <a:schemeClr val="bg1"/>
              </a:solidFill>
              <a:latin typeface="Baskerville Old Face" panose="02020602080505020303" pitchFamily="18" charset="0"/>
            </a:endParaRPr>
          </a:p>
        </p:txBody>
      </p:sp>
      <p:sp>
        <p:nvSpPr>
          <p:cNvPr id="4" name="Rectangle 3"/>
          <p:cNvSpPr/>
          <p:nvPr>
            <p:custDataLst>
              <p:tags r:id="rId3"/>
            </p:custDataLst>
          </p:nvPr>
        </p:nvSpPr>
        <p:spPr>
          <a:xfrm>
            <a:off x="1956846" y="6420925"/>
            <a:ext cx="8908950" cy="400110"/>
          </a:xfrm>
          <a:prstGeom prst="rect">
            <a:avLst/>
          </a:prstGeom>
          <a:solidFill>
            <a:schemeClr val="bg2">
              <a:lumMod val="90000"/>
            </a:schemeClr>
          </a:solidFill>
        </p:spPr>
        <p:txBody>
          <a:bodyPr wrap="square">
            <a:spAutoFit/>
          </a:bodyPr>
          <a:lstStyle/>
          <a:p>
            <a:r>
              <a:rPr lang="en-IN" sz="1000" dirty="0">
                <a:latin typeface="Times New Roman" panose="02020603050405020304" pitchFamily="18" charset="0"/>
              </a:rPr>
              <a:t>A. </a:t>
            </a:r>
            <a:r>
              <a:rPr lang="en-IN" sz="1000" dirty="0" err="1">
                <a:latin typeface="Times New Roman" panose="02020603050405020304" pitchFamily="18" charset="0"/>
              </a:rPr>
              <a:t>Vijayan</a:t>
            </a:r>
            <a:r>
              <a:rPr lang="en-IN" sz="1000" dirty="0">
                <a:latin typeface="Times New Roman" panose="02020603050405020304" pitchFamily="18" charset="0"/>
              </a:rPr>
              <a:t>, C. </a:t>
            </a:r>
            <a:r>
              <a:rPr lang="en-IN" sz="1000" dirty="0" err="1">
                <a:latin typeface="Times New Roman" panose="02020603050405020304" pitchFamily="18" charset="0"/>
              </a:rPr>
              <a:t>Medini</a:t>
            </a:r>
            <a:r>
              <a:rPr lang="en-IN" sz="1000" dirty="0">
                <a:latin typeface="Times New Roman" panose="02020603050405020304" pitchFamily="18" charset="0"/>
              </a:rPr>
              <a:t>, H. </a:t>
            </a:r>
            <a:r>
              <a:rPr lang="en-IN" sz="1000" dirty="0" err="1">
                <a:latin typeface="Times New Roman" panose="02020603050405020304" pitchFamily="18" charset="0"/>
              </a:rPr>
              <a:t>Singanamala</a:t>
            </a:r>
            <a:r>
              <a:rPr lang="en-IN" sz="1000" dirty="0">
                <a:latin typeface="Times New Roman" panose="02020603050405020304" pitchFamily="18" charset="0"/>
              </a:rPr>
              <a:t>, C. </a:t>
            </a:r>
            <a:r>
              <a:rPr lang="en-IN" sz="1000" dirty="0" err="1">
                <a:latin typeface="Times New Roman" panose="02020603050405020304" pitchFamily="18" charset="0"/>
              </a:rPr>
              <a:t>Nutakki</a:t>
            </a:r>
            <a:r>
              <a:rPr lang="en-IN" sz="1000" dirty="0">
                <a:latin typeface="Times New Roman" panose="02020603050405020304" pitchFamily="18" charset="0"/>
              </a:rPr>
              <a:t>, B. Nair, and S. </a:t>
            </a:r>
            <a:r>
              <a:rPr lang="en-IN" sz="1000" dirty="0" err="1">
                <a:latin typeface="Times New Roman" panose="02020603050405020304" pitchFamily="18" charset="0"/>
              </a:rPr>
              <a:t>Diwakar</a:t>
            </a:r>
            <a:r>
              <a:rPr lang="en-IN" sz="1000" dirty="0">
                <a:latin typeface="Times New Roman" panose="02020603050405020304" pitchFamily="18" charset="0"/>
              </a:rPr>
              <a:t>, “Classification of Robotic Arm Movement using SVM and Naïve Bayes Classifiers,” in </a:t>
            </a:r>
            <a:r>
              <a:rPr lang="en-IN" sz="1000" i="1" dirty="0">
                <a:latin typeface="Times New Roman" panose="02020603050405020304" pitchFamily="18" charset="0"/>
              </a:rPr>
              <a:t>Proceedings of Third International Conference on Innovative Computing Technology (INTECH 2013)</a:t>
            </a:r>
            <a:r>
              <a:rPr lang="en-IN" sz="1000" dirty="0">
                <a:latin typeface="Times New Roman" panose="02020603050405020304" pitchFamily="18" charset="0"/>
              </a:rPr>
              <a:t>, 2013, pp. 263–268. </a:t>
            </a:r>
            <a:endParaRPr lang="en-IN" sz="1000" dirty="0"/>
          </a:p>
        </p:txBody>
      </p:sp>
      <p:sp>
        <p:nvSpPr>
          <p:cNvPr id="5" name="Title 1"/>
          <p:cNvSpPr txBox="1">
            <a:spLocks/>
          </p:cNvSpPr>
          <p:nvPr>
            <p:custDataLst>
              <p:tags r:id="rId4"/>
            </p:custDataLst>
          </p:nvPr>
        </p:nvSpPr>
        <p:spPr>
          <a:xfrm>
            <a:off x="2346960" y="5074920"/>
            <a:ext cx="7585234" cy="82296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dirty="0">
              <a:latin typeface="Adobe Garamond Pro Bold" panose="02020702060506020403" pitchFamily="18" charset="0"/>
            </a:endParaRPr>
          </a:p>
        </p:txBody>
      </p:sp>
      <p:sp>
        <p:nvSpPr>
          <p:cNvPr id="6" name="Text Placeholder 3"/>
          <p:cNvSpPr txBox="1">
            <a:spLocks/>
          </p:cNvSpPr>
          <p:nvPr>
            <p:custDataLst>
              <p:tags r:id="rId5"/>
            </p:custDataLst>
          </p:nvPr>
        </p:nvSpPr>
        <p:spPr>
          <a:xfrm>
            <a:off x="2216919" y="5678930"/>
            <a:ext cx="7589520" cy="5943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latin typeface="Times New Roman" panose="02020603050405020304" pitchFamily="18" charset="0"/>
                <a:cs typeface="Times New Roman" panose="02020603050405020304" pitchFamily="18" charset="0"/>
              </a:rPr>
              <a:t>Machine learning algorithms to predict robotic arm articulation</a:t>
            </a:r>
          </a:p>
        </p:txBody>
      </p:sp>
      <p:pic>
        <p:nvPicPr>
          <p:cNvPr id="11" name="Picture 10"/>
          <p:cNvPicPr>
            <a:picLocks noChangeAspect="1"/>
          </p:cNvPicPr>
          <p:nvPr>
            <p:custDataLst>
              <p:tags r:id="rId6"/>
            </p:custDataLst>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0274" y="953862"/>
            <a:ext cx="4386943" cy="469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1FFF8B5-416B-21B8-E22E-12DA80E2DC68}"/>
              </a:ext>
            </a:extLst>
          </p:cNvPr>
          <p:cNvSpPr txBox="1"/>
          <p:nvPr>
            <p:custDataLst>
              <p:tags r:id="rId7"/>
            </p:custDataLst>
          </p:nvPr>
        </p:nvSpPr>
        <p:spPr>
          <a:xfrm>
            <a:off x="6219824" y="3678293"/>
            <a:ext cx="1541256"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Vijayan et.al.,2013</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8" name="Slide Number Placeholder 11">
            <a:extLst>
              <a:ext uri="{FF2B5EF4-FFF2-40B4-BE49-F238E27FC236}">
                <a16:creationId xmlns:a16="http://schemas.microsoft.com/office/drawing/2014/main" id="{851A3F8A-A03E-B817-F8F8-72442600BCBC}"/>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32</a:t>
            </a:fld>
            <a:endParaRPr lang="en-US" dirty="0">
              <a:solidFill>
                <a:schemeClr val="bg1"/>
              </a:solidFill>
            </a:endParaRPr>
          </a:p>
        </p:txBody>
      </p:sp>
    </p:spTree>
    <p:custDataLst>
      <p:tags r:id="rId1"/>
    </p:custDataLst>
    <p:extLst>
      <p:ext uri="{BB962C8B-B14F-4D97-AF65-F5344CB8AC3E}">
        <p14:creationId xmlns:p14="http://schemas.microsoft.com/office/powerpoint/2010/main" val="1738980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custDataLst>
              <p:tags r:id="rId2"/>
            </p:custDataLst>
          </p:nvPr>
        </p:nvSpPr>
        <p:spPr>
          <a:xfrm>
            <a:off x="1041663" y="207559"/>
            <a:ext cx="9940031" cy="488995"/>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dirty="0">
                <a:solidFill>
                  <a:schemeClr val="bg1"/>
                </a:solidFill>
                <a:latin typeface="Times New Roman" panose="02020603050405020304" pitchFamily="18" charset="0"/>
                <a:cs typeface="Times New Roman" panose="02020603050405020304" pitchFamily="18" charset="0"/>
              </a:rPr>
              <a:t>Classification of robotic arm data using standard machine learning algorithms</a:t>
            </a:r>
          </a:p>
          <a:p>
            <a:endParaRPr lang="en-US" sz="2400" b="1" dirty="0">
              <a:solidFill>
                <a:schemeClr val="bg1"/>
              </a:solidFill>
              <a:latin typeface="Baskerville Old Face" panose="02020602080505020303" pitchFamily="18" charset="0"/>
            </a:endParaRPr>
          </a:p>
        </p:txBody>
      </p:sp>
      <p:sp>
        <p:nvSpPr>
          <p:cNvPr id="4" name="Rectangle 3"/>
          <p:cNvSpPr/>
          <p:nvPr>
            <p:custDataLst>
              <p:tags r:id="rId3"/>
            </p:custDataLst>
          </p:nvPr>
        </p:nvSpPr>
        <p:spPr>
          <a:xfrm>
            <a:off x="1994170" y="6404425"/>
            <a:ext cx="8521430" cy="400110"/>
          </a:xfrm>
          <a:prstGeom prst="rect">
            <a:avLst/>
          </a:prstGeom>
          <a:solidFill>
            <a:schemeClr val="bg2">
              <a:lumMod val="90000"/>
            </a:schemeClr>
          </a:solidFill>
        </p:spPr>
        <p:txBody>
          <a:bodyPr wrap="square">
            <a:spAutoFit/>
          </a:bodyPr>
          <a:lstStyle/>
          <a:p>
            <a:r>
              <a:rPr lang="en-IN" sz="1000" dirty="0">
                <a:latin typeface="Times New Roman" panose="02020603050405020304" pitchFamily="18" charset="0"/>
              </a:rPr>
              <a:t>A. </a:t>
            </a:r>
            <a:r>
              <a:rPr lang="en-IN" sz="1000" dirty="0" err="1">
                <a:latin typeface="Times New Roman" panose="02020603050405020304" pitchFamily="18" charset="0"/>
              </a:rPr>
              <a:t>Vijayan</a:t>
            </a:r>
            <a:r>
              <a:rPr lang="en-IN" sz="1000" dirty="0">
                <a:latin typeface="Times New Roman" panose="02020603050405020304" pitchFamily="18" charset="0"/>
              </a:rPr>
              <a:t>, C. </a:t>
            </a:r>
            <a:r>
              <a:rPr lang="en-IN" sz="1000" dirty="0" err="1">
                <a:latin typeface="Times New Roman" panose="02020603050405020304" pitchFamily="18" charset="0"/>
              </a:rPr>
              <a:t>Medini</a:t>
            </a:r>
            <a:r>
              <a:rPr lang="en-IN" sz="1000" dirty="0">
                <a:latin typeface="Times New Roman" panose="02020603050405020304" pitchFamily="18" charset="0"/>
              </a:rPr>
              <a:t>, H. </a:t>
            </a:r>
            <a:r>
              <a:rPr lang="en-IN" sz="1000" dirty="0" err="1">
                <a:latin typeface="Times New Roman" panose="02020603050405020304" pitchFamily="18" charset="0"/>
              </a:rPr>
              <a:t>Singanamala</a:t>
            </a:r>
            <a:r>
              <a:rPr lang="en-IN" sz="1000" dirty="0">
                <a:latin typeface="Times New Roman" panose="02020603050405020304" pitchFamily="18" charset="0"/>
              </a:rPr>
              <a:t>, C. </a:t>
            </a:r>
            <a:r>
              <a:rPr lang="en-IN" sz="1000" dirty="0" err="1">
                <a:latin typeface="Times New Roman" panose="02020603050405020304" pitchFamily="18" charset="0"/>
              </a:rPr>
              <a:t>Nutakki</a:t>
            </a:r>
            <a:r>
              <a:rPr lang="en-IN" sz="1000" dirty="0">
                <a:latin typeface="Times New Roman" panose="02020603050405020304" pitchFamily="18" charset="0"/>
              </a:rPr>
              <a:t>, B. Nair, and S. </a:t>
            </a:r>
            <a:r>
              <a:rPr lang="en-IN" sz="1000" dirty="0" err="1">
                <a:latin typeface="Times New Roman" panose="02020603050405020304" pitchFamily="18" charset="0"/>
              </a:rPr>
              <a:t>Diwakar</a:t>
            </a:r>
            <a:r>
              <a:rPr lang="en-IN" sz="1000" dirty="0">
                <a:latin typeface="Times New Roman" panose="02020603050405020304" pitchFamily="18" charset="0"/>
              </a:rPr>
              <a:t>, “Classification of Robotic Arm Movement using SVM and Naïve Bayes Classifiers,” in </a:t>
            </a:r>
            <a:r>
              <a:rPr lang="en-IN" sz="1000" i="1" dirty="0">
                <a:latin typeface="Times New Roman" panose="02020603050405020304" pitchFamily="18" charset="0"/>
              </a:rPr>
              <a:t>Proceedings of Third International Conference on Innovative Computing Technology (INTECH 2013)</a:t>
            </a:r>
            <a:r>
              <a:rPr lang="en-IN" sz="1000" dirty="0">
                <a:latin typeface="Times New Roman" panose="02020603050405020304" pitchFamily="18" charset="0"/>
              </a:rPr>
              <a:t>, 2013, pp. 263–268. </a:t>
            </a:r>
            <a:endParaRPr lang="en-IN" sz="1000" dirty="0"/>
          </a:p>
        </p:txBody>
      </p:sp>
      <p:sp>
        <p:nvSpPr>
          <p:cNvPr id="5" name="Title 1"/>
          <p:cNvSpPr txBox="1">
            <a:spLocks/>
          </p:cNvSpPr>
          <p:nvPr>
            <p:custDataLst>
              <p:tags r:id="rId4"/>
            </p:custDataLst>
          </p:nvPr>
        </p:nvSpPr>
        <p:spPr>
          <a:xfrm>
            <a:off x="2346960" y="5074920"/>
            <a:ext cx="7585234" cy="82296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dirty="0">
              <a:latin typeface="Adobe Garamond Pro Bold" panose="02020702060506020403" pitchFamily="18" charset="0"/>
            </a:endParaRPr>
          </a:p>
        </p:txBody>
      </p:sp>
      <p:sp>
        <p:nvSpPr>
          <p:cNvPr id="6" name="Text Placeholder 3"/>
          <p:cNvSpPr txBox="1">
            <a:spLocks/>
          </p:cNvSpPr>
          <p:nvPr>
            <p:custDataLst>
              <p:tags r:id="rId5"/>
            </p:custDataLst>
          </p:nvPr>
        </p:nvSpPr>
        <p:spPr>
          <a:xfrm>
            <a:off x="2216919" y="5678930"/>
            <a:ext cx="7589520" cy="5943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latin typeface="Times New Roman" panose="02020603050405020304" pitchFamily="18" charset="0"/>
                <a:cs typeface="Times New Roman" panose="02020603050405020304" pitchFamily="18" charset="0"/>
              </a:rPr>
              <a:t>Machine learning algorithms to predict robotic arm articulation</a:t>
            </a:r>
          </a:p>
        </p:txBody>
      </p:sp>
      <p:pic>
        <p:nvPicPr>
          <p:cNvPr id="11" name="Picture 10"/>
          <p:cNvPicPr>
            <a:picLocks noChangeAspect="1"/>
          </p:cNvPicPr>
          <p:nvPr>
            <p:custDataLst>
              <p:tags r:id="rId6"/>
            </p:custDataLst>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0274" y="953862"/>
            <a:ext cx="4386943" cy="469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p:cNvPicPr>
            <a:picLocks noChangeAspect="1"/>
          </p:cNvPicPr>
          <p:nvPr>
            <p:custDataLst>
              <p:tags r:id="rId7"/>
            </p:custDataLst>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11679" y="1365382"/>
            <a:ext cx="3833361" cy="412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1FFF8B5-416B-21B8-E22E-12DA80E2DC68}"/>
              </a:ext>
            </a:extLst>
          </p:cNvPr>
          <p:cNvSpPr txBox="1"/>
          <p:nvPr>
            <p:custDataLst>
              <p:tags r:id="rId8"/>
            </p:custDataLst>
          </p:nvPr>
        </p:nvSpPr>
        <p:spPr>
          <a:xfrm>
            <a:off x="9982199" y="4468868"/>
            <a:ext cx="1541256"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Vijayan et.al.,2013</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8" name="Slide Number Placeholder 11">
            <a:extLst>
              <a:ext uri="{FF2B5EF4-FFF2-40B4-BE49-F238E27FC236}">
                <a16:creationId xmlns:a16="http://schemas.microsoft.com/office/drawing/2014/main" id="{0FE1E365-1667-7CEB-C8B5-154844447738}"/>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33</a:t>
            </a:fld>
            <a:endParaRPr lang="en-US" dirty="0">
              <a:solidFill>
                <a:schemeClr val="bg1"/>
              </a:solidFill>
            </a:endParaRPr>
          </a:p>
        </p:txBody>
      </p:sp>
    </p:spTree>
    <p:custDataLst>
      <p:tags r:id="rId1"/>
    </p:custDataLst>
    <p:extLst>
      <p:ext uri="{BB962C8B-B14F-4D97-AF65-F5344CB8AC3E}">
        <p14:creationId xmlns:p14="http://schemas.microsoft.com/office/powerpoint/2010/main" val="2269165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custDataLst>
              <p:tags r:id="rId2"/>
            </p:custDataLst>
          </p:nvPr>
        </p:nvSpPr>
        <p:spPr>
          <a:xfrm>
            <a:off x="1125984" y="172518"/>
            <a:ext cx="9940031" cy="488995"/>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dirty="0">
                <a:solidFill>
                  <a:schemeClr val="bg1"/>
                </a:solidFill>
                <a:latin typeface="Times New Roman" panose="02020603050405020304" pitchFamily="18" charset="0"/>
                <a:cs typeface="Times New Roman" panose="02020603050405020304" pitchFamily="18" charset="0"/>
              </a:rPr>
              <a:t>Classification of robotic arm data using standard machine learning algorithms</a:t>
            </a:r>
          </a:p>
          <a:p>
            <a:endParaRPr lang="en-US" sz="2400" b="1" dirty="0">
              <a:solidFill>
                <a:schemeClr val="bg1"/>
              </a:solidFill>
              <a:latin typeface="Baskerville Old Face" panose="02020602080505020303" pitchFamily="18" charset="0"/>
            </a:endParaRPr>
          </a:p>
        </p:txBody>
      </p:sp>
      <p:sp>
        <p:nvSpPr>
          <p:cNvPr id="4" name="Rectangle 3"/>
          <p:cNvSpPr/>
          <p:nvPr>
            <p:custDataLst>
              <p:tags r:id="rId3"/>
            </p:custDataLst>
          </p:nvPr>
        </p:nvSpPr>
        <p:spPr>
          <a:xfrm>
            <a:off x="2062263" y="6404425"/>
            <a:ext cx="8414426" cy="400110"/>
          </a:xfrm>
          <a:prstGeom prst="rect">
            <a:avLst/>
          </a:prstGeom>
          <a:solidFill>
            <a:schemeClr val="bg2">
              <a:lumMod val="90000"/>
            </a:schemeClr>
          </a:solidFill>
        </p:spPr>
        <p:txBody>
          <a:bodyPr wrap="square">
            <a:spAutoFit/>
          </a:bodyPr>
          <a:lstStyle/>
          <a:p>
            <a:r>
              <a:rPr lang="en-IN" sz="1000" dirty="0">
                <a:latin typeface="Times New Roman" panose="02020603050405020304" pitchFamily="18" charset="0"/>
              </a:rPr>
              <a:t>A. </a:t>
            </a:r>
            <a:r>
              <a:rPr lang="en-IN" sz="1000" dirty="0" err="1">
                <a:latin typeface="Times New Roman" panose="02020603050405020304" pitchFamily="18" charset="0"/>
              </a:rPr>
              <a:t>Vijayan</a:t>
            </a:r>
            <a:r>
              <a:rPr lang="en-IN" sz="1000" dirty="0">
                <a:latin typeface="Times New Roman" panose="02020603050405020304" pitchFamily="18" charset="0"/>
              </a:rPr>
              <a:t>, C. </a:t>
            </a:r>
            <a:r>
              <a:rPr lang="en-IN" sz="1000" dirty="0" err="1">
                <a:latin typeface="Times New Roman" panose="02020603050405020304" pitchFamily="18" charset="0"/>
              </a:rPr>
              <a:t>Medini</a:t>
            </a:r>
            <a:r>
              <a:rPr lang="en-IN" sz="1000" dirty="0">
                <a:latin typeface="Times New Roman" panose="02020603050405020304" pitchFamily="18" charset="0"/>
              </a:rPr>
              <a:t>, H. </a:t>
            </a:r>
            <a:r>
              <a:rPr lang="en-IN" sz="1000" dirty="0" err="1">
                <a:latin typeface="Times New Roman" panose="02020603050405020304" pitchFamily="18" charset="0"/>
              </a:rPr>
              <a:t>Singanamala</a:t>
            </a:r>
            <a:r>
              <a:rPr lang="en-IN" sz="1000" dirty="0">
                <a:latin typeface="Times New Roman" panose="02020603050405020304" pitchFamily="18" charset="0"/>
              </a:rPr>
              <a:t>, C. </a:t>
            </a:r>
            <a:r>
              <a:rPr lang="en-IN" sz="1000" dirty="0" err="1">
                <a:latin typeface="Times New Roman" panose="02020603050405020304" pitchFamily="18" charset="0"/>
              </a:rPr>
              <a:t>Nutakki</a:t>
            </a:r>
            <a:r>
              <a:rPr lang="en-IN" sz="1000" dirty="0">
                <a:latin typeface="Times New Roman" panose="02020603050405020304" pitchFamily="18" charset="0"/>
              </a:rPr>
              <a:t>, B. Nair, and S. </a:t>
            </a:r>
            <a:r>
              <a:rPr lang="en-IN" sz="1000" dirty="0" err="1">
                <a:latin typeface="Times New Roman" panose="02020603050405020304" pitchFamily="18" charset="0"/>
              </a:rPr>
              <a:t>Diwakar</a:t>
            </a:r>
            <a:r>
              <a:rPr lang="en-IN" sz="1000" dirty="0">
                <a:latin typeface="Times New Roman" panose="02020603050405020304" pitchFamily="18" charset="0"/>
              </a:rPr>
              <a:t>, “Classification of Robotic Arm Movement using SVM and Naïve Bayes Classifiers,” in </a:t>
            </a:r>
            <a:r>
              <a:rPr lang="en-IN" sz="1000" i="1" dirty="0">
                <a:latin typeface="Times New Roman" panose="02020603050405020304" pitchFamily="18" charset="0"/>
              </a:rPr>
              <a:t>Proceedings of Third International Conference on Innovative Computing Technology (INTECH 2013)</a:t>
            </a:r>
            <a:r>
              <a:rPr lang="en-IN" sz="1000" dirty="0">
                <a:latin typeface="Times New Roman" panose="02020603050405020304" pitchFamily="18" charset="0"/>
              </a:rPr>
              <a:t>, 2013, pp. 263–268. </a:t>
            </a:r>
            <a:endParaRPr lang="en-IN" sz="1000" dirty="0"/>
          </a:p>
        </p:txBody>
      </p:sp>
      <p:sp>
        <p:nvSpPr>
          <p:cNvPr id="5" name="Title 1"/>
          <p:cNvSpPr txBox="1">
            <a:spLocks/>
          </p:cNvSpPr>
          <p:nvPr>
            <p:custDataLst>
              <p:tags r:id="rId4"/>
            </p:custDataLst>
          </p:nvPr>
        </p:nvSpPr>
        <p:spPr>
          <a:xfrm>
            <a:off x="2346960" y="5074920"/>
            <a:ext cx="7585234" cy="82296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dirty="0">
              <a:latin typeface="Adobe Garamond Pro Bold" panose="02020702060506020403" pitchFamily="18" charset="0"/>
            </a:endParaRPr>
          </a:p>
        </p:txBody>
      </p:sp>
      <p:sp>
        <p:nvSpPr>
          <p:cNvPr id="6" name="Text Placeholder 3"/>
          <p:cNvSpPr txBox="1">
            <a:spLocks/>
          </p:cNvSpPr>
          <p:nvPr>
            <p:custDataLst>
              <p:tags r:id="rId5"/>
            </p:custDataLst>
          </p:nvPr>
        </p:nvSpPr>
        <p:spPr>
          <a:xfrm>
            <a:off x="2216919" y="5678930"/>
            <a:ext cx="7589520" cy="5943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latin typeface="Times New Roman" panose="02020603050405020304" pitchFamily="18" charset="0"/>
                <a:cs typeface="Times New Roman" panose="02020603050405020304" pitchFamily="18" charset="0"/>
              </a:rPr>
              <a:t>Machine learning algorithms to predict robotic arm articulation</a:t>
            </a:r>
          </a:p>
        </p:txBody>
      </p:sp>
      <p:pic>
        <p:nvPicPr>
          <p:cNvPr id="10" name="Picture 7"/>
          <p:cNvPicPr>
            <a:picLocks noChangeAspect="1"/>
          </p:cNvPicPr>
          <p:nvPr>
            <p:custDataLst>
              <p:tags r:id="rId6"/>
            </p:custDataLst>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3151" b="53232"/>
          <a:stretch>
            <a:fillRect/>
          </a:stretch>
        </p:blipFill>
        <p:spPr bwMode="auto">
          <a:xfrm>
            <a:off x="5795280" y="953862"/>
            <a:ext cx="4186919" cy="271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custDataLst>
              <p:tags r:id="rId7"/>
            </p:custDataLst>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0274" y="953862"/>
            <a:ext cx="4386943" cy="469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1FFF8B5-416B-21B8-E22E-12DA80E2DC68}"/>
              </a:ext>
            </a:extLst>
          </p:cNvPr>
          <p:cNvSpPr txBox="1"/>
          <p:nvPr>
            <p:custDataLst>
              <p:tags r:id="rId8"/>
            </p:custDataLst>
          </p:nvPr>
        </p:nvSpPr>
        <p:spPr>
          <a:xfrm>
            <a:off x="9982199" y="4468868"/>
            <a:ext cx="1541256"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Vijayan et.al.,2013</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8" name="Slide Number Placeholder 11">
            <a:extLst>
              <a:ext uri="{FF2B5EF4-FFF2-40B4-BE49-F238E27FC236}">
                <a16:creationId xmlns:a16="http://schemas.microsoft.com/office/drawing/2014/main" id="{AC38E4FD-69B9-C220-461A-D43760E39B98}"/>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34</a:t>
            </a:fld>
            <a:endParaRPr lang="en-US" dirty="0">
              <a:solidFill>
                <a:schemeClr val="bg1"/>
              </a:solidFill>
            </a:endParaRPr>
          </a:p>
        </p:txBody>
      </p:sp>
    </p:spTree>
    <p:custDataLst>
      <p:tags r:id="rId1"/>
    </p:custDataLst>
    <p:extLst>
      <p:ext uri="{BB962C8B-B14F-4D97-AF65-F5344CB8AC3E}">
        <p14:creationId xmlns:p14="http://schemas.microsoft.com/office/powerpoint/2010/main" val="2586394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582C50-C711-0508-B533-7B025DF17E8B}"/>
              </a:ext>
            </a:extLst>
          </p:cNvPr>
          <p:cNvSpPr txBox="1">
            <a:spLocks/>
          </p:cNvSpPr>
          <p:nvPr/>
        </p:nvSpPr>
        <p:spPr>
          <a:xfrm>
            <a:off x="1747520" y="128014"/>
            <a:ext cx="8423910" cy="477802"/>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IN" altLang="en-US" sz="2400" dirty="0">
                <a:solidFill>
                  <a:schemeClr val="bg1"/>
                </a:solidFill>
                <a:latin typeface="Times New Roman" panose="02020603050405020304" pitchFamily="18" charset="0"/>
                <a:cs typeface="Times New Roman" panose="02020603050405020304" pitchFamily="18" charset="0"/>
              </a:rPr>
              <a:t>Efficacy and Complexity of CISNN on machine learning datasets </a:t>
            </a:r>
          </a:p>
          <a:p>
            <a:endParaRPr lang="en-US" sz="2400" dirty="0">
              <a:solidFill>
                <a:schemeClr val="bg1"/>
              </a:solidFill>
              <a:latin typeface="Baskerville Old Face" panose="02020602080505020303" pitchFamily="18" charset="0"/>
            </a:endParaRPr>
          </a:p>
        </p:txBody>
      </p:sp>
      <p:pic>
        <p:nvPicPr>
          <p:cNvPr id="7" name="Picture 6" descr="A graph of different colored bars&#10;&#10;Description automatically generated with medium confidence">
            <a:extLst>
              <a:ext uri="{FF2B5EF4-FFF2-40B4-BE49-F238E27FC236}">
                <a16:creationId xmlns:a16="http://schemas.microsoft.com/office/drawing/2014/main" id="{0006C9FB-20B9-B45B-6B8C-091C86A32096}"/>
              </a:ext>
            </a:extLst>
          </p:cNvPr>
          <p:cNvPicPr>
            <a:picLocks noChangeAspect="1"/>
          </p:cNvPicPr>
          <p:nvPr/>
        </p:nvPicPr>
        <p:blipFill rotWithShape="1">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l="3439" t="72373"/>
          <a:stretch/>
        </p:blipFill>
        <p:spPr>
          <a:xfrm>
            <a:off x="7796097" y="1251527"/>
            <a:ext cx="5550162" cy="2437365"/>
          </a:xfrm>
          <a:prstGeom prst="rect">
            <a:avLst/>
          </a:prstGeom>
        </p:spPr>
      </p:pic>
      <p:pic>
        <p:nvPicPr>
          <p:cNvPr id="9" name="Picture 8" descr="A graph of different colored bars&#10;&#10;Description automatically generated with medium confidence">
            <a:extLst>
              <a:ext uri="{FF2B5EF4-FFF2-40B4-BE49-F238E27FC236}">
                <a16:creationId xmlns:a16="http://schemas.microsoft.com/office/drawing/2014/main" id="{9B79A1AC-BC79-9528-6004-B71A4CFBBC58}"/>
              </a:ext>
            </a:extLst>
          </p:cNvPr>
          <p:cNvPicPr>
            <a:picLocks noChangeAspect="1"/>
          </p:cNvPicPr>
          <p:nvPr/>
        </p:nvPicPr>
        <p:blipFill rotWithShape="1">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rcRect l="3439" b="62815"/>
          <a:stretch/>
        </p:blipFill>
        <p:spPr>
          <a:xfrm>
            <a:off x="7796097" y="3781172"/>
            <a:ext cx="4200653" cy="2482898"/>
          </a:xfrm>
          <a:prstGeom prst="rect">
            <a:avLst/>
          </a:prstGeom>
        </p:spPr>
      </p:pic>
      <p:pic>
        <p:nvPicPr>
          <p:cNvPr id="11" name="Picture 10" descr="A graph of different colored bars&#10;&#10;Description automatically generated with medium confidence">
            <a:extLst>
              <a:ext uri="{FF2B5EF4-FFF2-40B4-BE49-F238E27FC236}">
                <a16:creationId xmlns:a16="http://schemas.microsoft.com/office/drawing/2014/main" id="{29196FBF-7727-5817-74FF-89F67D6BB315}"/>
              </a:ext>
            </a:extLst>
          </p:cNvPr>
          <p:cNvPicPr>
            <a:picLocks noChangeAspect="1"/>
          </p:cNvPicPr>
          <p:nvPr/>
        </p:nvPicPr>
        <p:blipFill rotWithShape="1">
          <a:blip r:embed="rId6" cstate="print">
            <a:clrChange>
              <a:clrFrom>
                <a:srgbClr val="FEFEFE"/>
              </a:clrFrom>
              <a:clrTo>
                <a:srgbClr val="FEFEFE">
                  <a:alpha val="0"/>
                </a:srgbClr>
              </a:clrTo>
            </a:clrChange>
            <a:extLst>
              <a:ext uri="{28A0092B-C50C-407E-A947-70E740481C1C}">
                <a14:useLocalDpi xmlns:a14="http://schemas.microsoft.com/office/drawing/2010/main" val="0"/>
              </a:ext>
            </a:extLst>
          </a:blip>
          <a:srcRect l="3439" t="38222" b="29630"/>
          <a:stretch/>
        </p:blipFill>
        <p:spPr>
          <a:xfrm>
            <a:off x="2032358" y="4099976"/>
            <a:ext cx="4232050" cy="2162613"/>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1297374953"/>
              </p:ext>
            </p:extLst>
          </p:nvPr>
        </p:nvGraphicFramePr>
        <p:xfrm>
          <a:off x="154811" y="667436"/>
          <a:ext cx="7380000" cy="3370920"/>
        </p:xfrm>
        <a:graphic>
          <a:graphicData uri="http://schemas.openxmlformats.org/drawingml/2006/table">
            <a:tbl>
              <a:tblPr firstRow="1">
                <a:tableStyleId>{5C22544A-7EE6-4342-B048-85BDC9FD1C3A}</a:tableStyleId>
              </a:tblPr>
              <a:tblGrid>
                <a:gridCol w="576000">
                  <a:extLst>
                    <a:ext uri="{9D8B030D-6E8A-4147-A177-3AD203B41FA5}">
                      <a16:colId xmlns:a16="http://schemas.microsoft.com/office/drawing/2014/main" val="1064236722"/>
                    </a:ext>
                  </a:extLst>
                </a:gridCol>
                <a:gridCol w="1512000">
                  <a:extLst>
                    <a:ext uri="{9D8B030D-6E8A-4147-A177-3AD203B41FA5}">
                      <a16:colId xmlns:a16="http://schemas.microsoft.com/office/drawing/2014/main" val="3973615693"/>
                    </a:ext>
                  </a:extLst>
                </a:gridCol>
                <a:gridCol w="1008000">
                  <a:extLst>
                    <a:ext uri="{9D8B030D-6E8A-4147-A177-3AD203B41FA5}">
                      <a16:colId xmlns:a16="http://schemas.microsoft.com/office/drawing/2014/main" val="2993646418"/>
                    </a:ext>
                  </a:extLst>
                </a:gridCol>
                <a:gridCol w="1044000">
                  <a:extLst>
                    <a:ext uri="{9D8B030D-6E8A-4147-A177-3AD203B41FA5}">
                      <a16:colId xmlns:a16="http://schemas.microsoft.com/office/drawing/2014/main" val="2185760513"/>
                    </a:ext>
                  </a:extLst>
                </a:gridCol>
                <a:gridCol w="864000">
                  <a:extLst>
                    <a:ext uri="{9D8B030D-6E8A-4147-A177-3AD203B41FA5}">
                      <a16:colId xmlns:a16="http://schemas.microsoft.com/office/drawing/2014/main" val="1764496612"/>
                    </a:ext>
                  </a:extLst>
                </a:gridCol>
                <a:gridCol w="792000">
                  <a:extLst>
                    <a:ext uri="{9D8B030D-6E8A-4147-A177-3AD203B41FA5}">
                      <a16:colId xmlns:a16="http://schemas.microsoft.com/office/drawing/2014/main" val="1499448408"/>
                    </a:ext>
                  </a:extLst>
                </a:gridCol>
                <a:gridCol w="792000">
                  <a:extLst>
                    <a:ext uri="{9D8B030D-6E8A-4147-A177-3AD203B41FA5}">
                      <a16:colId xmlns:a16="http://schemas.microsoft.com/office/drawing/2014/main" val="2113215472"/>
                    </a:ext>
                  </a:extLst>
                </a:gridCol>
                <a:gridCol w="792000">
                  <a:extLst>
                    <a:ext uri="{9D8B030D-6E8A-4147-A177-3AD203B41FA5}">
                      <a16:colId xmlns:a16="http://schemas.microsoft.com/office/drawing/2014/main" val="929745430"/>
                    </a:ext>
                  </a:extLst>
                </a:gridCol>
              </a:tblGrid>
              <a:tr h="0">
                <a:tc>
                  <a:txBody>
                    <a:bodyPr/>
                    <a:lstStyle/>
                    <a:p>
                      <a:pPr marL="0" marR="0" algn="just">
                        <a:lnSpc>
                          <a:spcPct val="100000"/>
                        </a:lnSpc>
                        <a:spcBef>
                          <a:spcPts val="0"/>
                        </a:spcBef>
                        <a:spcAft>
                          <a:spcPts val="0"/>
                        </a:spcAft>
                      </a:pPr>
                      <a:r>
                        <a:rPr lang="en-IN" sz="1400" dirty="0" err="1">
                          <a:solidFill>
                            <a:srgbClr val="552699"/>
                          </a:solidFill>
                          <a:effectLst/>
                          <a:latin typeface="Times New Roman" panose="02020603050405020304" pitchFamily="18" charset="0"/>
                          <a:cs typeface="Times New Roman" panose="02020603050405020304" pitchFamily="18" charset="0"/>
                        </a:rPr>
                        <a:t>Sl.No</a:t>
                      </a:r>
                      <a:endParaRPr lang="en-US" sz="1400" b="1" i="1" dirty="0">
                        <a:solidFill>
                          <a:srgbClr val="552699"/>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solidFill>
                      <a:srgbClr val="FFC000"/>
                    </a:solidFill>
                  </a:tcPr>
                </a:tc>
                <a:tc>
                  <a:txBody>
                    <a:bodyPr/>
                    <a:lstStyle/>
                    <a:p>
                      <a:pPr marL="0" marR="0" algn="just">
                        <a:lnSpc>
                          <a:spcPct val="100000"/>
                        </a:lnSpc>
                        <a:spcBef>
                          <a:spcPts val="0"/>
                        </a:spcBef>
                        <a:spcAft>
                          <a:spcPts val="0"/>
                        </a:spcAft>
                      </a:pPr>
                      <a:r>
                        <a:rPr lang="en-IN" sz="1400" dirty="0">
                          <a:solidFill>
                            <a:srgbClr val="552699"/>
                          </a:solidFill>
                          <a:effectLst/>
                          <a:latin typeface="Times New Roman" panose="02020603050405020304" pitchFamily="18" charset="0"/>
                          <a:cs typeface="Times New Roman" panose="02020603050405020304" pitchFamily="18" charset="0"/>
                        </a:rPr>
                        <a:t>Dataset</a:t>
                      </a:r>
                      <a:endParaRPr lang="en-US" sz="1400" b="1" i="1" dirty="0">
                        <a:solidFill>
                          <a:srgbClr val="552699"/>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solidFill>
                      <a:srgbClr val="FFC000"/>
                    </a:solidFill>
                  </a:tcPr>
                </a:tc>
                <a:tc>
                  <a:txBody>
                    <a:bodyPr/>
                    <a:lstStyle/>
                    <a:p>
                      <a:pPr marL="0" marR="0" algn="just">
                        <a:lnSpc>
                          <a:spcPct val="100000"/>
                        </a:lnSpc>
                        <a:spcBef>
                          <a:spcPts val="0"/>
                        </a:spcBef>
                        <a:spcAft>
                          <a:spcPts val="0"/>
                        </a:spcAft>
                      </a:pPr>
                      <a:r>
                        <a:rPr lang="en-IN" sz="1400" dirty="0">
                          <a:solidFill>
                            <a:srgbClr val="552699"/>
                          </a:solidFill>
                          <a:effectLst/>
                          <a:latin typeface="Times New Roman" panose="02020603050405020304" pitchFamily="18" charset="0"/>
                          <a:cs typeface="Times New Roman" panose="02020603050405020304" pitchFamily="18" charset="0"/>
                        </a:rPr>
                        <a:t>Features(#)</a:t>
                      </a:r>
                      <a:endParaRPr lang="en-US" sz="1400" b="1" i="1" dirty="0">
                        <a:solidFill>
                          <a:srgbClr val="552699"/>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solidFill>
                      <a:srgbClr val="FFC000"/>
                    </a:solidFill>
                  </a:tcPr>
                </a:tc>
                <a:tc>
                  <a:txBody>
                    <a:bodyPr/>
                    <a:lstStyle/>
                    <a:p>
                      <a:pPr marL="0" marR="0" algn="just">
                        <a:lnSpc>
                          <a:spcPct val="100000"/>
                        </a:lnSpc>
                        <a:spcBef>
                          <a:spcPts val="0"/>
                        </a:spcBef>
                        <a:spcAft>
                          <a:spcPts val="0"/>
                        </a:spcAft>
                      </a:pPr>
                      <a:r>
                        <a:rPr lang="en-IN" sz="1400" dirty="0">
                          <a:solidFill>
                            <a:srgbClr val="552699"/>
                          </a:solidFill>
                          <a:effectLst/>
                          <a:latin typeface="Times New Roman" panose="02020603050405020304" pitchFamily="18" charset="0"/>
                          <a:cs typeface="Times New Roman" panose="02020603050405020304" pitchFamily="18" charset="0"/>
                        </a:rPr>
                        <a:t>Instances(#)</a:t>
                      </a:r>
                      <a:endParaRPr lang="en-US" sz="1400" b="1" i="1" dirty="0">
                        <a:solidFill>
                          <a:srgbClr val="552699"/>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solidFill>
                      <a:srgbClr val="FFC000"/>
                    </a:solidFill>
                  </a:tcPr>
                </a:tc>
                <a:tc>
                  <a:txBody>
                    <a:bodyPr/>
                    <a:lstStyle/>
                    <a:p>
                      <a:pPr marL="0" marR="0" algn="just">
                        <a:lnSpc>
                          <a:spcPct val="100000"/>
                        </a:lnSpc>
                        <a:spcBef>
                          <a:spcPts val="0"/>
                        </a:spcBef>
                        <a:spcAft>
                          <a:spcPts val="0"/>
                        </a:spcAft>
                      </a:pPr>
                      <a:r>
                        <a:rPr lang="en-IN" sz="1400" dirty="0" err="1">
                          <a:solidFill>
                            <a:srgbClr val="552699"/>
                          </a:solidFill>
                          <a:effectLst/>
                          <a:latin typeface="Times New Roman" panose="02020603050405020304" pitchFamily="18" charset="0"/>
                          <a:cs typeface="Times New Roman" panose="02020603050405020304" pitchFamily="18" charset="0"/>
                        </a:rPr>
                        <a:t>Tr.time</a:t>
                      </a:r>
                      <a:r>
                        <a:rPr lang="en-IN" sz="1400" dirty="0">
                          <a:solidFill>
                            <a:srgbClr val="552699"/>
                          </a:solidFill>
                          <a:effectLst/>
                          <a:latin typeface="Times New Roman" panose="02020603050405020304" pitchFamily="18" charset="0"/>
                          <a:cs typeface="Times New Roman" panose="02020603050405020304" pitchFamily="18" charset="0"/>
                        </a:rPr>
                        <a:t>(s)</a:t>
                      </a:r>
                      <a:endParaRPr lang="en-US" sz="1400" b="1" i="1" dirty="0">
                        <a:solidFill>
                          <a:srgbClr val="552699"/>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2532" marR="62532" marT="0" marB="0">
                    <a:solidFill>
                      <a:srgbClr val="FFC000"/>
                    </a:solidFill>
                  </a:tcPr>
                </a:tc>
                <a:tc>
                  <a:txBody>
                    <a:bodyPr/>
                    <a:lstStyle/>
                    <a:p>
                      <a:pPr marL="0" marR="0" algn="just">
                        <a:lnSpc>
                          <a:spcPct val="100000"/>
                        </a:lnSpc>
                        <a:spcBef>
                          <a:spcPts val="0"/>
                        </a:spcBef>
                        <a:spcAft>
                          <a:spcPts val="0"/>
                        </a:spcAft>
                      </a:pPr>
                      <a:r>
                        <a:rPr lang="en-IN" sz="1400" dirty="0" err="1">
                          <a:solidFill>
                            <a:srgbClr val="552699"/>
                          </a:solidFill>
                          <a:effectLst/>
                          <a:latin typeface="Times New Roman" panose="02020603050405020304" pitchFamily="18" charset="0"/>
                          <a:cs typeface="Times New Roman" panose="02020603050405020304" pitchFamily="18" charset="0"/>
                        </a:rPr>
                        <a:t>Tr.accuracy</a:t>
                      </a:r>
                      <a:r>
                        <a:rPr lang="en-IN" sz="1400" dirty="0">
                          <a:solidFill>
                            <a:srgbClr val="552699"/>
                          </a:solidFill>
                          <a:effectLst/>
                          <a:latin typeface="Times New Roman" panose="02020603050405020304" pitchFamily="18" charset="0"/>
                          <a:cs typeface="Times New Roman" panose="02020603050405020304" pitchFamily="18" charset="0"/>
                        </a:rPr>
                        <a:t> (%)</a:t>
                      </a:r>
                      <a:endParaRPr lang="en-US" sz="1400" b="1" i="1" dirty="0">
                        <a:solidFill>
                          <a:srgbClr val="552699"/>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solidFill>
                      <a:srgbClr val="FFC000"/>
                    </a:solidFill>
                  </a:tcPr>
                </a:tc>
                <a:tc>
                  <a:txBody>
                    <a:bodyPr/>
                    <a:lstStyle/>
                    <a:p>
                      <a:pPr marL="0" marR="0" algn="just">
                        <a:lnSpc>
                          <a:spcPct val="100000"/>
                        </a:lnSpc>
                        <a:spcBef>
                          <a:spcPts val="0"/>
                        </a:spcBef>
                        <a:spcAft>
                          <a:spcPts val="0"/>
                        </a:spcAft>
                      </a:pPr>
                      <a:r>
                        <a:rPr lang="en-IN" sz="1400" dirty="0" err="1">
                          <a:solidFill>
                            <a:srgbClr val="552699"/>
                          </a:solidFill>
                          <a:effectLst/>
                          <a:latin typeface="Times New Roman" panose="02020603050405020304" pitchFamily="18" charset="0"/>
                          <a:cs typeface="Times New Roman" panose="02020603050405020304" pitchFamily="18" charset="0"/>
                        </a:rPr>
                        <a:t>T.time</a:t>
                      </a:r>
                      <a:r>
                        <a:rPr lang="en-IN" sz="1400" dirty="0">
                          <a:solidFill>
                            <a:srgbClr val="552699"/>
                          </a:solidFill>
                          <a:effectLst/>
                          <a:latin typeface="Times New Roman" panose="02020603050405020304" pitchFamily="18" charset="0"/>
                          <a:cs typeface="Times New Roman" panose="02020603050405020304" pitchFamily="18" charset="0"/>
                        </a:rPr>
                        <a:t>(s)</a:t>
                      </a:r>
                      <a:endParaRPr lang="en-US" sz="1400" b="1" i="1" dirty="0">
                        <a:solidFill>
                          <a:srgbClr val="552699"/>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solidFill>
                      <a:srgbClr val="FFC000"/>
                    </a:solidFill>
                  </a:tcPr>
                </a:tc>
                <a:tc>
                  <a:txBody>
                    <a:bodyPr/>
                    <a:lstStyle/>
                    <a:p>
                      <a:pPr marL="0" marR="0" algn="just">
                        <a:lnSpc>
                          <a:spcPct val="100000"/>
                        </a:lnSpc>
                        <a:spcBef>
                          <a:spcPts val="0"/>
                        </a:spcBef>
                        <a:spcAft>
                          <a:spcPts val="0"/>
                        </a:spcAft>
                      </a:pPr>
                      <a:r>
                        <a:rPr lang="en-IN" sz="1400" dirty="0" err="1">
                          <a:solidFill>
                            <a:srgbClr val="552699"/>
                          </a:solidFill>
                          <a:effectLst/>
                          <a:latin typeface="Times New Roman" panose="02020603050405020304" pitchFamily="18" charset="0"/>
                          <a:cs typeface="Times New Roman" panose="02020603050405020304" pitchFamily="18" charset="0"/>
                        </a:rPr>
                        <a:t>T.accuracy</a:t>
                      </a:r>
                      <a:r>
                        <a:rPr lang="en-IN" sz="1400" dirty="0">
                          <a:solidFill>
                            <a:srgbClr val="552699"/>
                          </a:solidFill>
                          <a:effectLst/>
                          <a:latin typeface="Times New Roman" panose="02020603050405020304" pitchFamily="18" charset="0"/>
                          <a:cs typeface="Times New Roman" panose="02020603050405020304" pitchFamily="18" charset="0"/>
                        </a:rPr>
                        <a:t> (%)</a:t>
                      </a:r>
                      <a:endParaRPr lang="en-US" sz="1400" b="1" i="1" dirty="0">
                        <a:solidFill>
                          <a:srgbClr val="552699"/>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solidFill>
                      <a:srgbClr val="FFC000"/>
                    </a:solidFill>
                  </a:tcPr>
                </a:tc>
                <a:extLst>
                  <a:ext uri="{0D108BD9-81ED-4DB2-BD59-A6C34878D82A}">
                    <a16:rowId xmlns:a16="http://schemas.microsoft.com/office/drawing/2014/main" val="2626286266"/>
                  </a:ext>
                </a:extLst>
              </a:tr>
              <a:tr h="0">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1</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Autism Spectrum Disorder (ASD) (for adults)</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19</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199</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109356.43</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2532" marR="62532" marT="0" marB="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70</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2975.2</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70</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extLst>
                  <a:ext uri="{0D108BD9-81ED-4DB2-BD59-A6C34878D82A}">
                    <a16:rowId xmlns:a16="http://schemas.microsoft.com/office/drawing/2014/main" val="4289701924"/>
                  </a:ext>
                </a:extLst>
              </a:tr>
              <a:tr h="0">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2</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ASD(for adolescent)</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19</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98</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34047.44</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2532" marR="62532" marT="0" marB="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66</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2427.65</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69</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extLst>
                  <a:ext uri="{0D108BD9-81ED-4DB2-BD59-A6C34878D82A}">
                    <a16:rowId xmlns:a16="http://schemas.microsoft.com/office/drawing/2014/main" val="3846729775"/>
                  </a:ext>
                </a:extLst>
              </a:tr>
              <a:tr h="0">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3</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ASD(for children)</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19</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249</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87081.05</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2532" marR="62532" marT="0" marB="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60</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2153.43</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52</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extLst>
                  <a:ext uri="{0D108BD9-81ED-4DB2-BD59-A6C34878D82A}">
                    <a16:rowId xmlns:a16="http://schemas.microsoft.com/office/drawing/2014/main" val="2095267306"/>
                  </a:ext>
                </a:extLst>
              </a:tr>
              <a:tr h="0">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4</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Iris</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4</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150</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19928.47</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2532" marR="62532" marT="0" marB="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46</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258.18</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46</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extLst>
                  <a:ext uri="{0D108BD9-81ED-4DB2-BD59-A6C34878D82A}">
                    <a16:rowId xmlns:a16="http://schemas.microsoft.com/office/drawing/2014/main" val="1838247039"/>
                  </a:ext>
                </a:extLst>
              </a:tr>
              <a:tr h="0">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5</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Robotic arm</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9</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40</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3919.16</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2532" marR="62532" marT="0" marB="0"/>
                </a:tc>
                <a:tc>
                  <a:txBody>
                    <a:bodyPr/>
                    <a:lstStyle/>
                    <a:p>
                      <a:pPr marL="0" marR="0" algn="just">
                        <a:lnSpc>
                          <a:spcPct val="100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61</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170</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60</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extLst>
                  <a:ext uri="{0D108BD9-81ED-4DB2-BD59-A6C34878D82A}">
                    <a16:rowId xmlns:a16="http://schemas.microsoft.com/office/drawing/2014/main" val="3751796978"/>
                  </a:ext>
                </a:extLst>
              </a:tr>
              <a:tr h="0">
                <a:tc>
                  <a:txBody>
                    <a:bodyPr/>
                    <a:lstStyle/>
                    <a:p>
                      <a:pPr marL="0" marR="0" algn="just">
                        <a:lnSpc>
                          <a:spcPct val="100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6</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Play tennis</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4</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14</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971.86</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2532" marR="62532" marT="0" marB="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66</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27.00</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tc>
                  <a:txBody>
                    <a:bodyPr/>
                    <a:lstStyle/>
                    <a:p>
                      <a:pPr marL="0" marR="0" algn="just">
                        <a:lnSpc>
                          <a:spcPct val="100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80</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57900" marR="57900" marT="57900" marB="57900"/>
                </a:tc>
                <a:extLst>
                  <a:ext uri="{0D108BD9-81ED-4DB2-BD59-A6C34878D82A}">
                    <a16:rowId xmlns:a16="http://schemas.microsoft.com/office/drawing/2014/main" val="2072001823"/>
                  </a:ext>
                </a:extLst>
              </a:tr>
            </a:tbl>
          </a:graphicData>
        </a:graphic>
      </p:graphicFrame>
      <p:sp>
        <p:nvSpPr>
          <p:cNvPr id="13" name="TextBox 12">
            <a:extLst>
              <a:ext uri="{FF2B5EF4-FFF2-40B4-BE49-F238E27FC236}">
                <a16:creationId xmlns:a16="http://schemas.microsoft.com/office/drawing/2014/main" id="{931BAF9B-F82F-7F64-DCD3-ED146BF8EFE9}"/>
              </a:ext>
            </a:extLst>
          </p:cNvPr>
          <p:cNvSpPr txBox="1"/>
          <p:nvPr/>
        </p:nvSpPr>
        <p:spPr>
          <a:xfrm>
            <a:off x="491102" y="5022621"/>
            <a:ext cx="1541256"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Vijayan et.al.,2022</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11">
            <a:extLst>
              <a:ext uri="{FF2B5EF4-FFF2-40B4-BE49-F238E27FC236}">
                <a16:creationId xmlns:a16="http://schemas.microsoft.com/office/drawing/2014/main" id="{2E0E141A-A05D-3EA8-6142-2890E8D7DC86}"/>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35</a:t>
            </a:fld>
            <a:endParaRPr lang="en-US" dirty="0">
              <a:solidFill>
                <a:schemeClr val="bg1"/>
              </a:solidFill>
            </a:endParaRPr>
          </a:p>
        </p:txBody>
      </p:sp>
    </p:spTree>
    <p:custDataLst>
      <p:tags r:id="rId1"/>
    </p:custDataLst>
    <p:extLst>
      <p:ext uri="{BB962C8B-B14F-4D97-AF65-F5344CB8AC3E}">
        <p14:creationId xmlns:p14="http://schemas.microsoft.com/office/powerpoint/2010/main" val="1531159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custDataLst>
              <p:tags r:id="rId2"/>
            </p:custDataLst>
          </p:nvPr>
        </p:nvSpPr>
        <p:spPr>
          <a:xfrm>
            <a:off x="2209800" y="142721"/>
            <a:ext cx="7772400" cy="461963"/>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IN" altLang="en-US" sz="2800" dirty="0">
                <a:solidFill>
                  <a:schemeClr val="bg1"/>
                </a:solidFill>
                <a:latin typeface="Times New Roman" panose="02020603050405020304" pitchFamily="18" charset="0"/>
                <a:cs typeface="Times New Roman" panose="02020603050405020304" pitchFamily="18" charset="0"/>
              </a:rPr>
              <a:t>Trajectory Prediction using Cerebellar Model</a:t>
            </a:r>
          </a:p>
          <a:p>
            <a:endParaRPr lang="en-US" sz="2800" b="1" dirty="0">
              <a:solidFill>
                <a:schemeClr val="bg1"/>
              </a:solidFill>
              <a:latin typeface="Baskerville Old Face" panose="02020602080505020303" pitchFamily="18" charset="0"/>
            </a:endParaRPr>
          </a:p>
        </p:txBody>
      </p:sp>
      <p:pic>
        <p:nvPicPr>
          <p:cNvPr id="5" name="Picture 4" descr="C:\Users\Vijayan\Desktop\thesis\Results10.jpg"/>
          <p:cNvPicPr/>
          <p:nvPr>
            <p:custDataLst>
              <p:tags r:id="rId3"/>
            </p:custDataLst>
          </p:nvPr>
        </p:nvPicPr>
        <p:blipFill rotWithShape="1">
          <a:blip r:embed="rId10" cstate="print">
            <a:clrChange>
              <a:clrFrom>
                <a:srgbClr val="FEFEFE"/>
              </a:clrFrom>
              <a:clrTo>
                <a:srgbClr val="FEFEFE">
                  <a:alpha val="0"/>
                </a:srgbClr>
              </a:clrTo>
            </a:clrChange>
            <a:extLst>
              <a:ext uri="{28A0092B-C50C-407E-A947-70E740481C1C}">
                <a14:useLocalDpi xmlns:a14="http://schemas.microsoft.com/office/drawing/2010/main" val="0"/>
              </a:ext>
            </a:extLst>
          </a:blip>
          <a:srcRect l="2990" r="56142"/>
          <a:stretch/>
        </p:blipFill>
        <p:spPr bwMode="auto">
          <a:xfrm>
            <a:off x="2029757" y="355906"/>
            <a:ext cx="3178473" cy="5802534"/>
          </a:xfrm>
          <a:prstGeom prst="rect">
            <a:avLst/>
          </a:prstGeom>
          <a:noFill/>
          <a:ln>
            <a:noFill/>
          </a:ln>
        </p:spPr>
      </p:pic>
      <p:sp>
        <p:nvSpPr>
          <p:cNvPr id="6" name="TextBox 7"/>
          <p:cNvSpPr txBox="1">
            <a:spLocks noChangeArrowheads="1"/>
          </p:cNvSpPr>
          <p:nvPr>
            <p:custDataLst>
              <p:tags r:id="rId4"/>
            </p:custDataLst>
          </p:nvPr>
        </p:nvSpPr>
        <p:spPr bwMode="auto">
          <a:xfrm>
            <a:off x="5464176" y="3738866"/>
            <a:ext cx="5109790" cy="707886"/>
          </a:xfrm>
          <a:prstGeom prst="rect">
            <a:avLst/>
          </a:prstGeom>
          <a:solidFill>
            <a:srgbClr val="FFC000"/>
          </a:solidFill>
          <a:ln>
            <a:noFill/>
          </a:ln>
        </p:spPr>
        <p:style>
          <a:lnRef idx="1">
            <a:schemeClr val="accent6"/>
          </a:lnRef>
          <a:fillRef idx="1001">
            <a:schemeClr val="lt2"/>
          </a:fillRef>
          <a:effectRef idx="1">
            <a:schemeClr val="accent6"/>
          </a:effectRef>
          <a:fontRef idx="minor">
            <a:schemeClr val="dk1"/>
          </a:fontRef>
        </p:style>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marL="342900" indent="-342900" eaLnBrk="1" hangingPunct="1">
              <a:buFont typeface="Arial" pitchFamily="34" charset="0"/>
              <a:buChar char="•"/>
              <a:defRPr/>
            </a:pPr>
            <a:r>
              <a:rPr lang="en-IN" sz="2000" dirty="0">
                <a:solidFill>
                  <a:srgbClr val="552699"/>
                </a:solidFill>
                <a:latin typeface="Times New Roman" pitchFamily="18" charset="0"/>
                <a:cs typeface="Times New Roman" pitchFamily="18" charset="0"/>
              </a:rPr>
              <a:t>Trajectory of robotic arm with 4 </a:t>
            </a:r>
            <a:r>
              <a:rPr lang="en-IN" sz="2000" dirty="0" err="1">
                <a:solidFill>
                  <a:srgbClr val="552699"/>
                </a:solidFill>
                <a:latin typeface="Times New Roman" pitchFamily="18" charset="0"/>
                <a:cs typeface="Times New Roman" pitchFamily="18" charset="0"/>
              </a:rPr>
              <a:t>datapoints</a:t>
            </a:r>
            <a:r>
              <a:rPr lang="en-IN" sz="2000" dirty="0">
                <a:solidFill>
                  <a:srgbClr val="552699"/>
                </a:solidFill>
                <a:latin typeface="Times New Roman" pitchFamily="18" charset="0"/>
                <a:cs typeface="Times New Roman" pitchFamily="18" charset="0"/>
              </a:rPr>
              <a:t> </a:t>
            </a:r>
          </a:p>
          <a:p>
            <a:pPr marL="342900" indent="-342900" eaLnBrk="1" hangingPunct="1">
              <a:buFont typeface="Arial" pitchFamily="34" charset="0"/>
              <a:buChar char="•"/>
              <a:defRPr/>
            </a:pPr>
            <a:r>
              <a:rPr lang="en-IN" sz="2000" dirty="0">
                <a:solidFill>
                  <a:srgbClr val="552699"/>
                </a:solidFill>
                <a:latin typeface="Times New Roman" pitchFamily="18" charset="0"/>
                <a:cs typeface="Times New Roman" pitchFamily="18" charset="0"/>
              </a:rPr>
              <a:t>Distance variability 7+_4cm </a:t>
            </a:r>
          </a:p>
        </p:txBody>
      </p:sp>
      <p:sp>
        <p:nvSpPr>
          <p:cNvPr id="7" name="TextBox 6"/>
          <p:cNvSpPr txBox="1"/>
          <p:nvPr>
            <p:custDataLst>
              <p:tags r:id="rId5"/>
            </p:custDataLst>
          </p:nvPr>
        </p:nvSpPr>
        <p:spPr>
          <a:xfrm>
            <a:off x="5464176" y="5529263"/>
            <a:ext cx="6345203" cy="400110"/>
          </a:xfrm>
          <a:prstGeom prst="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wrap="square">
            <a:spAutoFit/>
          </a:bodyPr>
          <a:lstStyle/>
          <a:p>
            <a:pPr eaLnBrk="1" hangingPunct="1">
              <a:defRPr/>
            </a:pPr>
            <a:r>
              <a:rPr lang="en-IN" sz="2000" dirty="0">
                <a:solidFill>
                  <a:srgbClr val="552699"/>
                </a:solidFill>
                <a:latin typeface="Times New Roman" pitchFamily="18" charset="0"/>
                <a:cs typeface="Times New Roman" pitchFamily="18" charset="0"/>
              </a:rPr>
              <a:t>Validated with weather dataset showed accuracy of 64.30%.</a:t>
            </a:r>
          </a:p>
        </p:txBody>
      </p:sp>
      <p:sp>
        <p:nvSpPr>
          <p:cNvPr id="8" name="Rectangle 7"/>
          <p:cNvSpPr/>
          <p:nvPr>
            <p:custDataLst>
              <p:tags r:id="rId6"/>
            </p:custDataLst>
          </p:nvPr>
        </p:nvSpPr>
        <p:spPr>
          <a:xfrm>
            <a:off x="5464176" y="1408230"/>
            <a:ext cx="4983330" cy="1003019"/>
          </a:xfrm>
          <a:prstGeom prst="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anchor="ctr"/>
          <a:lstStyle/>
          <a:p>
            <a:pPr eaLnBrk="1" hangingPunct="1">
              <a:defRPr/>
            </a:pPr>
            <a:r>
              <a:rPr lang="en-IN" sz="2000" dirty="0">
                <a:solidFill>
                  <a:srgbClr val="552699"/>
                </a:solidFill>
                <a:latin typeface="Times New Roman" pitchFamily="18" charset="0"/>
                <a:cs typeface="Times New Roman" pitchFamily="18" charset="0"/>
              </a:rPr>
              <a:t>Trajectory of robotic arm with 2 </a:t>
            </a:r>
            <a:r>
              <a:rPr lang="en-IN" sz="2000" dirty="0" err="1">
                <a:solidFill>
                  <a:srgbClr val="552699"/>
                </a:solidFill>
                <a:latin typeface="Times New Roman" pitchFamily="18" charset="0"/>
                <a:cs typeface="Times New Roman" pitchFamily="18" charset="0"/>
              </a:rPr>
              <a:t>datapoints</a:t>
            </a:r>
            <a:endParaRPr lang="en-IN" sz="2000" dirty="0">
              <a:solidFill>
                <a:srgbClr val="552699"/>
              </a:solidFill>
              <a:latin typeface="Times New Roman" pitchFamily="18" charset="0"/>
              <a:cs typeface="Times New Roman" pitchFamily="18" charset="0"/>
            </a:endParaRPr>
          </a:p>
          <a:p>
            <a:pPr marL="342900" indent="-342900">
              <a:buFont typeface="Arial" pitchFamily="34" charset="0"/>
              <a:buChar char="•"/>
              <a:defRPr/>
            </a:pPr>
            <a:r>
              <a:rPr lang="en-IN" sz="2000" dirty="0">
                <a:solidFill>
                  <a:srgbClr val="552699"/>
                </a:solidFill>
                <a:latin typeface="Times New Roman" pitchFamily="18" charset="0"/>
                <a:cs typeface="Times New Roman" pitchFamily="18" charset="0"/>
              </a:rPr>
              <a:t>Distance variability &lt; 3cm</a:t>
            </a:r>
          </a:p>
        </p:txBody>
      </p:sp>
      <p:sp>
        <p:nvSpPr>
          <p:cNvPr id="4" name="TextBox 3">
            <a:extLst>
              <a:ext uri="{FF2B5EF4-FFF2-40B4-BE49-F238E27FC236}">
                <a16:creationId xmlns:a16="http://schemas.microsoft.com/office/drawing/2014/main" id="{55A2C142-8759-F361-9E55-86C52A3D3BF6}"/>
              </a:ext>
            </a:extLst>
          </p:cNvPr>
          <p:cNvSpPr txBox="1"/>
          <p:nvPr>
            <p:custDataLst>
              <p:tags r:id="rId7"/>
            </p:custDataLst>
          </p:nvPr>
        </p:nvSpPr>
        <p:spPr>
          <a:xfrm>
            <a:off x="454726" y="5087737"/>
            <a:ext cx="1541256"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Vijayan et.al.,2017</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9" name="Slide Number Placeholder 11">
            <a:extLst>
              <a:ext uri="{FF2B5EF4-FFF2-40B4-BE49-F238E27FC236}">
                <a16:creationId xmlns:a16="http://schemas.microsoft.com/office/drawing/2014/main" id="{D67E3645-F40E-1C6D-0DE7-4D9EDEF030B1}"/>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36</a:t>
            </a:fld>
            <a:endParaRPr lang="en-US" dirty="0">
              <a:solidFill>
                <a:schemeClr val="bg1"/>
              </a:solidFill>
            </a:endParaRPr>
          </a:p>
        </p:txBody>
      </p:sp>
    </p:spTree>
    <p:custDataLst>
      <p:tags r:id="rId1"/>
    </p:custDataLst>
    <p:extLst>
      <p:ext uri="{BB962C8B-B14F-4D97-AF65-F5344CB8AC3E}">
        <p14:creationId xmlns:p14="http://schemas.microsoft.com/office/powerpoint/2010/main" val="6355859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custDataLst>
              <p:tags r:id="rId2"/>
            </p:custDataLst>
          </p:nvPr>
        </p:nvSpPr>
        <p:spPr>
          <a:xfrm>
            <a:off x="2206246" y="124925"/>
            <a:ext cx="7772400" cy="461963"/>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IN" altLang="en-US" sz="2800" dirty="0">
                <a:solidFill>
                  <a:schemeClr val="bg1"/>
                </a:solidFill>
                <a:latin typeface="Times New Roman" panose="02020603050405020304" pitchFamily="18" charset="0"/>
                <a:cs typeface="Times New Roman" panose="02020603050405020304" pitchFamily="18" charset="0"/>
              </a:rPr>
              <a:t>Trajectory Prediction using Cerebellar Model</a:t>
            </a:r>
          </a:p>
          <a:p>
            <a:endParaRPr lang="en-US" sz="2800" b="1" dirty="0">
              <a:solidFill>
                <a:schemeClr val="bg1"/>
              </a:solidFill>
              <a:latin typeface="Baskerville Old Face" panose="02020602080505020303" pitchFamily="18" charset="0"/>
            </a:endParaRPr>
          </a:p>
        </p:txBody>
      </p:sp>
      <p:pic>
        <p:nvPicPr>
          <p:cNvPr id="5" name="Picture 4" descr="C:\Users\Vijayan\Desktop\thesis\Results10.jpg"/>
          <p:cNvPicPr/>
          <p:nvPr>
            <p:custDataLst>
              <p:tags r:id="rId3"/>
            </p:custDataLst>
          </p:nvPr>
        </p:nvPicPr>
        <p:blipFill rotWithShape="1">
          <a:blip r:embed="rId9" cstate="print">
            <a:clrChange>
              <a:clrFrom>
                <a:srgbClr val="FEFEFE"/>
              </a:clrFrom>
              <a:clrTo>
                <a:srgbClr val="FEFEFE">
                  <a:alpha val="0"/>
                </a:srgbClr>
              </a:clrTo>
            </a:clrChange>
            <a:extLst>
              <a:ext uri="{28A0092B-C50C-407E-A947-70E740481C1C}">
                <a14:useLocalDpi xmlns:a14="http://schemas.microsoft.com/office/drawing/2010/main" val="0"/>
              </a:ext>
            </a:extLst>
          </a:blip>
          <a:srcRect l="2990" r="56142"/>
          <a:stretch/>
        </p:blipFill>
        <p:spPr bwMode="auto">
          <a:xfrm>
            <a:off x="2209801" y="918942"/>
            <a:ext cx="2777891" cy="5071243"/>
          </a:xfrm>
          <a:prstGeom prst="rect">
            <a:avLst/>
          </a:prstGeom>
          <a:noFill/>
          <a:ln>
            <a:noFill/>
          </a:ln>
        </p:spPr>
      </p:pic>
      <p:pic>
        <p:nvPicPr>
          <p:cNvPr id="10" name="Picture 1"/>
          <p:cNvPicPr>
            <a:picLocks noChangeAspect="1"/>
          </p:cNvPicPr>
          <p:nvPr>
            <p:custDataLst>
              <p:tags r:id="rId4"/>
            </p:custDataLst>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89642" y="1126438"/>
            <a:ext cx="4376553" cy="5071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
          <p:cNvSpPr txBox="1">
            <a:spLocks noChangeArrowheads="1"/>
          </p:cNvSpPr>
          <p:nvPr>
            <p:custDataLst>
              <p:tags r:id="rId5"/>
            </p:custDataLst>
          </p:nvPr>
        </p:nvSpPr>
        <p:spPr bwMode="auto">
          <a:xfrm>
            <a:off x="7149168" y="895457"/>
            <a:ext cx="1995487" cy="461963"/>
          </a:xfrm>
          <a:prstGeom prst="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defRPr/>
            </a:pPr>
            <a:r>
              <a:rPr lang="en-IN" altLang="en-US" sz="2400" dirty="0">
                <a:solidFill>
                  <a:srgbClr val="552699"/>
                </a:solidFill>
                <a:latin typeface="Times New Roman" pitchFamily="18" charset="0"/>
                <a:cs typeface="Times New Roman" pitchFamily="18" charset="0"/>
              </a:rPr>
              <a:t>Error Analysis</a:t>
            </a:r>
          </a:p>
        </p:txBody>
      </p:sp>
      <p:sp>
        <p:nvSpPr>
          <p:cNvPr id="4" name="TextBox 3">
            <a:extLst>
              <a:ext uri="{FF2B5EF4-FFF2-40B4-BE49-F238E27FC236}">
                <a16:creationId xmlns:a16="http://schemas.microsoft.com/office/drawing/2014/main" id="{55A2C142-8759-F361-9E55-86C52A3D3BF6}"/>
              </a:ext>
            </a:extLst>
          </p:cNvPr>
          <p:cNvSpPr txBox="1"/>
          <p:nvPr>
            <p:custDataLst>
              <p:tags r:id="rId6"/>
            </p:custDataLst>
          </p:nvPr>
        </p:nvSpPr>
        <p:spPr>
          <a:xfrm>
            <a:off x="454726" y="5087737"/>
            <a:ext cx="1541256"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Vijayan et.al.,2017</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6" name="Slide Number Placeholder 11">
            <a:extLst>
              <a:ext uri="{FF2B5EF4-FFF2-40B4-BE49-F238E27FC236}">
                <a16:creationId xmlns:a16="http://schemas.microsoft.com/office/drawing/2014/main" id="{02BB3710-C932-387C-387A-996D2DECE702}"/>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37</a:t>
            </a:fld>
            <a:endParaRPr lang="en-US" dirty="0">
              <a:solidFill>
                <a:schemeClr val="bg1"/>
              </a:solidFill>
            </a:endParaRPr>
          </a:p>
        </p:txBody>
      </p:sp>
    </p:spTree>
    <p:custDataLst>
      <p:tags r:id="rId1"/>
    </p:custDataLst>
    <p:extLst>
      <p:ext uri="{BB962C8B-B14F-4D97-AF65-F5344CB8AC3E}">
        <p14:creationId xmlns:p14="http://schemas.microsoft.com/office/powerpoint/2010/main" val="3668649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678561" y="211975"/>
            <a:ext cx="8834877" cy="779053"/>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IN" altLang="en-US" sz="2400" dirty="0">
                <a:solidFill>
                  <a:schemeClr val="bg1"/>
                </a:solidFill>
                <a:latin typeface="Times New Roman" panose="02020603050405020304" pitchFamily="18" charset="0"/>
                <a:cs typeface="Times New Roman" panose="02020603050405020304" pitchFamily="18" charset="0"/>
              </a:rPr>
              <a:t>Execution time comparison between Cerebellar Model and Paired Forward Inverse Model</a:t>
            </a:r>
          </a:p>
          <a:p>
            <a:endParaRPr lang="en-US" sz="2400" dirty="0">
              <a:solidFill>
                <a:schemeClr val="bg1"/>
              </a:solidFill>
              <a:latin typeface="Baskerville Old Face" panose="02020602080505020303" pitchFamily="18" charset="0"/>
            </a:endParaRPr>
          </a:p>
        </p:txBody>
      </p:sp>
      <p:pic>
        <p:nvPicPr>
          <p:cNvPr id="5" name="Picture 6"/>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62792" y="1663073"/>
            <a:ext cx="4424446" cy="3084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Content Placeholder 4"/>
          <p:cNvGraphicFramePr>
            <a:graphicFrameLocks/>
          </p:cNvGraphicFramePr>
          <p:nvPr>
            <p:extLst>
              <p:ext uri="{D42A27DB-BD31-4B8C-83A1-F6EECF244321}">
                <p14:modId xmlns:p14="http://schemas.microsoft.com/office/powerpoint/2010/main" val="2085203086"/>
              </p:ext>
            </p:extLst>
          </p:nvPr>
        </p:nvGraphicFramePr>
        <p:xfrm>
          <a:off x="5585570" y="2409063"/>
          <a:ext cx="6243638" cy="2039874"/>
        </p:xfrm>
        <a:graphic>
          <a:graphicData uri="http://schemas.openxmlformats.org/drawingml/2006/table">
            <a:tbl>
              <a:tblPr firstRow="1" bandRow="1" bandCol="1">
                <a:tableStyleId>{5C22544A-7EE6-4342-B048-85BDC9FD1C3A}</a:tableStyleId>
              </a:tblPr>
              <a:tblGrid>
                <a:gridCol w="1392490">
                  <a:extLst>
                    <a:ext uri="{9D8B030D-6E8A-4147-A177-3AD203B41FA5}">
                      <a16:colId xmlns:a16="http://schemas.microsoft.com/office/drawing/2014/main" val="20000"/>
                    </a:ext>
                  </a:extLst>
                </a:gridCol>
                <a:gridCol w="1798703">
                  <a:extLst>
                    <a:ext uri="{9D8B030D-6E8A-4147-A177-3AD203B41FA5}">
                      <a16:colId xmlns:a16="http://schemas.microsoft.com/office/drawing/2014/main" val="20001"/>
                    </a:ext>
                  </a:extLst>
                </a:gridCol>
                <a:gridCol w="3052445">
                  <a:extLst>
                    <a:ext uri="{9D8B030D-6E8A-4147-A177-3AD203B41FA5}">
                      <a16:colId xmlns:a16="http://schemas.microsoft.com/office/drawing/2014/main" val="20002"/>
                    </a:ext>
                  </a:extLst>
                </a:gridCol>
              </a:tblGrid>
              <a:tr h="0">
                <a:tc>
                  <a:txBody>
                    <a:bodyPr/>
                    <a:lstStyle/>
                    <a:p>
                      <a:pPr marL="0" marR="0" algn="just">
                        <a:lnSpc>
                          <a:spcPct val="107000"/>
                        </a:lnSpc>
                        <a:spcBef>
                          <a:spcPts val="0"/>
                        </a:spcBef>
                        <a:spcAft>
                          <a:spcPts val="800"/>
                        </a:spcAft>
                      </a:pPr>
                      <a:r>
                        <a:rPr lang="en-IN" sz="1400" dirty="0">
                          <a:solidFill>
                            <a:srgbClr val="552699"/>
                          </a:solidFill>
                          <a:effectLst/>
                          <a:latin typeface="Times New Roman" panose="02020603050405020304" pitchFamily="18" charset="0"/>
                          <a:cs typeface="Times New Roman" panose="02020603050405020304" pitchFamily="18" charset="0"/>
                        </a:rPr>
                        <a:t>Iteration</a:t>
                      </a:r>
                      <a:endParaRPr lang="en-US" sz="1400" b="1" i="1" dirty="0">
                        <a:solidFill>
                          <a:srgbClr val="552699"/>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nchor="ctr">
                    <a:solidFill>
                      <a:srgbClr val="FFC000"/>
                    </a:solidFill>
                  </a:tcPr>
                </a:tc>
                <a:tc>
                  <a:txBody>
                    <a:bodyPr/>
                    <a:lstStyle/>
                    <a:p>
                      <a:pPr marL="0" marR="0" algn="just">
                        <a:lnSpc>
                          <a:spcPct val="107000"/>
                        </a:lnSpc>
                        <a:spcBef>
                          <a:spcPts val="0"/>
                        </a:spcBef>
                        <a:spcAft>
                          <a:spcPts val="800"/>
                        </a:spcAft>
                      </a:pPr>
                      <a:r>
                        <a:rPr lang="en-IN" sz="1400" dirty="0">
                          <a:solidFill>
                            <a:srgbClr val="552699"/>
                          </a:solidFill>
                          <a:effectLst/>
                          <a:latin typeface="Times New Roman" panose="02020603050405020304" pitchFamily="18" charset="0"/>
                          <a:cs typeface="Times New Roman" panose="02020603050405020304" pitchFamily="18" charset="0"/>
                        </a:rPr>
                        <a:t>Inverse model (s)</a:t>
                      </a:r>
                      <a:endParaRPr lang="en-US" sz="1400" b="1" i="1" dirty="0">
                        <a:solidFill>
                          <a:srgbClr val="552699"/>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nchor="ctr">
                    <a:solidFill>
                      <a:srgbClr val="FFC000"/>
                    </a:solidFill>
                  </a:tcPr>
                </a:tc>
                <a:tc>
                  <a:txBody>
                    <a:bodyPr/>
                    <a:lstStyle/>
                    <a:p>
                      <a:pPr marL="0" marR="0" algn="just">
                        <a:lnSpc>
                          <a:spcPct val="107000"/>
                        </a:lnSpc>
                        <a:spcBef>
                          <a:spcPts val="0"/>
                        </a:spcBef>
                        <a:spcAft>
                          <a:spcPts val="800"/>
                        </a:spcAft>
                      </a:pPr>
                      <a:r>
                        <a:rPr lang="en-IN" sz="1400" dirty="0">
                          <a:solidFill>
                            <a:srgbClr val="552699"/>
                          </a:solidFill>
                          <a:effectLst/>
                          <a:latin typeface="Times New Roman" panose="02020603050405020304" pitchFamily="18" charset="0"/>
                          <a:cs typeface="Times New Roman" panose="02020603050405020304" pitchFamily="18" charset="0"/>
                        </a:rPr>
                        <a:t>Paired inverse forward model (s)</a:t>
                      </a:r>
                      <a:endParaRPr lang="en-US" sz="1400" b="1" i="1" dirty="0">
                        <a:solidFill>
                          <a:srgbClr val="552699"/>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nchor="ctr">
                    <a:solidFill>
                      <a:srgbClr val="FFC000"/>
                    </a:solidFill>
                  </a:tcPr>
                </a:tc>
                <a:extLst>
                  <a:ext uri="{0D108BD9-81ED-4DB2-BD59-A6C34878D82A}">
                    <a16:rowId xmlns:a16="http://schemas.microsoft.com/office/drawing/2014/main" val="10000"/>
                  </a:ext>
                </a:extLst>
              </a:tr>
              <a:tr h="180340">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10</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nchor="ctr"/>
                </a:tc>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114.40</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nchor="ct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694.754</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nchor="ctr"/>
                </a:tc>
                <a:extLst>
                  <a:ext uri="{0D108BD9-81ED-4DB2-BD59-A6C34878D82A}">
                    <a16:rowId xmlns:a16="http://schemas.microsoft.com/office/drawing/2014/main" val="10001"/>
                  </a:ext>
                </a:extLst>
              </a:tr>
              <a:tr h="180340">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30</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nchor="ctr"/>
                </a:tc>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270.8</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nchor="ctr"/>
                </a:tc>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2073.45</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nchor="ctr"/>
                </a:tc>
                <a:extLst>
                  <a:ext uri="{0D108BD9-81ED-4DB2-BD59-A6C34878D82A}">
                    <a16:rowId xmlns:a16="http://schemas.microsoft.com/office/drawing/2014/main" val="10002"/>
                  </a:ext>
                </a:extLst>
              </a:tr>
              <a:tr h="180340">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50</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nchor="ct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361.03</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nchor="ct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3531.23</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nchor="ctr"/>
                </a:tc>
                <a:extLst>
                  <a:ext uri="{0D108BD9-81ED-4DB2-BD59-A6C34878D82A}">
                    <a16:rowId xmlns:a16="http://schemas.microsoft.com/office/drawing/2014/main" val="10003"/>
                  </a:ext>
                </a:extLst>
              </a:tr>
              <a:tr h="180340">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70</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nchor="ct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521.72</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nchor="ctr"/>
                </a:tc>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4884.06</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nchor="ctr"/>
                </a:tc>
                <a:extLst>
                  <a:ext uri="{0D108BD9-81ED-4DB2-BD59-A6C34878D82A}">
                    <a16:rowId xmlns:a16="http://schemas.microsoft.com/office/drawing/2014/main" val="10004"/>
                  </a:ext>
                </a:extLst>
              </a:tr>
              <a:tr h="180340">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100</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nchor="ctr"/>
                </a:tc>
                <a:tc>
                  <a:txBody>
                    <a:bodyPr/>
                    <a:lstStyle/>
                    <a:p>
                      <a:pPr marL="0" marR="0" algn="just">
                        <a:lnSpc>
                          <a:spcPct val="107000"/>
                        </a:lnSpc>
                        <a:spcBef>
                          <a:spcPts val="0"/>
                        </a:spcBef>
                        <a:spcAft>
                          <a:spcPts val="0"/>
                        </a:spcAft>
                      </a:pPr>
                      <a:r>
                        <a:rPr lang="en-US" sz="1400" cap="small">
                          <a:effectLst/>
                          <a:latin typeface="Times New Roman" panose="02020603050405020304" pitchFamily="18" charset="0"/>
                          <a:cs typeface="Times New Roman" panose="02020603050405020304" pitchFamily="18" charset="0"/>
                        </a:rPr>
                        <a:t>676.18</a:t>
                      </a:r>
                      <a:endParaRPr lang="en-US" sz="1400" cap="small">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nchor="ctr"/>
                </a:tc>
                <a:tc>
                  <a:txBody>
                    <a:bodyPr/>
                    <a:lstStyle/>
                    <a:p>
                      <a:pPr marL="0" marR="0" algn="just">
                        <a:lnSpc>
                          <a:spcPct val="107000"/>
                        </a:lnSpc>
                        <a:spcBef>
                          <a:spcPts val="0"/>
                        </a:spcBef>
                        <a:spcAft>
                          <a:spcPts val="0"/>
                        </a:spcAft>
                      </a:pPr>
                      <a:r>
                        <a:rPr lang="en-US" sz="1400" cap="small" dirty="0">
                          <a:effectLst/>
                          <a:latin typeface="Times New Roman" panose="02020603050405020304" pitchFamily="18" charset="0"/>
                          <a:cs typeface="Times New Roman" panose="02020603050405020304" pitchFamily="18" charset="0"/>
                        </a:rPr>
                        <a:t>7555.14</a:t>
                      </a:r>
                      <a:endParaRPr lang="en-US" sz="1400" cap="small"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3500" marR="63500" marT="63500" marB="63500" anchor="ctr"/>
                </a:tc>
                <a:extLst>
                  <a:ext uri="{0D108BD9-81ED-4DB2-BD59-A6C34878D82A}">
                    <a16:rowId xmlns:a16="http://schemas.microsoft.com/office/drawing/2014/main" val="10005"/>
                  </a:ext>
                </a:extLst>
              </a:tr>
            </a:tbl>
          </a:graphicData>
        </a:graphic>
      </p:graphicFrame>
      <p:sp>
        <p:nvSpPr>
          <p:cNvPr id="4" name="TextBox 3">
            <a:extLst>
              <a:ext uri="{FF2B5EF4-FFF2-40B4-BE49-F238E27FC236}">
                <a16:creationId xmlns:a16="http://schemas.microsoft.com/office/drawing/2014/main" id="{830DA145-9051-A44B-4F04-C16DB0A7E3B9}"/>
              </a:ext>
            </a:extLst>
          </p:cNvPr>
          <p:cNvSpPr txBox="1"/>
          <p:nvPr/>
        </p:nvSpPr>
        <p:spPr>
          <a:xfrm>
            <a:off x="7258830" y="5248755"/>
            <a:ext cx="1541256"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Vijayan et.al.,2017</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6" name="Slide Number Placeholder 11">
            <a:extLst>
              <a:ext uri="{FF2B5EF4-FFF2-40B4-BE49-F238E27FC236}">
                <a16:creationId xmlns:a16="http://schemas.microsoft.com/office/drawing/2014/main" id="{380C57B9-B185-A8B8-2583-53717969280D}"/>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38</a:t>
            </a:fld>
            <a:endParaRPr lang="en-US" dirty="0">
              <a:solidFill>
                <a:schemeClr val="bg1"/>
              </a:solidFill>
            </a:endParaRPr>
          </a:p>
        </p:txBody>
      </p:sp>
    </p:spTree>
    <p:custDataLst>
      <p:tags r:id="rId1"/>
    </p:custDataLst>
    <p:extLst>
      <p:ext uri="{BB962C8B-B14F-4D97-AF65-F5344CB8AC3E}">
        <p14:creationId xmlns:p14="http://schemas.microsoft.com/office/powerpoint/2010/main" val="3965221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621790" y="218320"/>
            <a:ext cx="8879821" cy="535981"/>
          </a:xfrm>
          <a:prstGeom prst="roundRect">
            <a:avLst/>
          </a:prstGeom>
          <a:solidFill>
            <a:srgbClr val="552699"/>
          </a:solidFill>
          <a:ln>
            <a:noFill/>
          </a:ln>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400" dirty="0">
                <a:solidFill>
                  <a:schemeClr val="bg1"/>
                </a:solidFill>
                <a:latin typeface="Times New Roman" panose="02020603050405020304" pitchFamily="18" charset="0"/>
                <a:cs typeface="Times New Roman" panose="02020603050405020304" pitchFamily="18" charset="0"/>
              </a:rPr>
              <a:t>Error Prediction and Cerebellar network model </a:t>
            </a:r>
            <a:r>
              <a:rPr lang="en-US" sz="2400" dirty="0" err="1">
                <a:solidFill>
                  <a:schemeClr val="bg1"/>
                </a:solidFill>
                <a:latin typeface="Times New Roman" panose="02020603050405020304" pitchFamily="18" charset="0"/>
                <a:cs typeface="Times New Roman" panose="02020603050405020304" pitchFamily="18" charset="0"/>
              </a:rPr>
              <a:t>optimisation</a:t>
            </a:r>
            <a:endParaRPr lang="en-IN" sz="2400" dirty="0">
              <a:solidFill>
                <a:schemeClr val="bg1"/>
              </a:solidFill>
              <a:latin typeface="Times New Roman" panose="02020603050405020304" pitchFamily="18" charset="0"/>
              <a:cs typeface="Times New Roman" panose="02020603050405020304" pitchFamily="18" charset="0"/>
            </a:endParaRPr>
          </a:p>
          <a:p>
            <a:pPr algn="ct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9" name="Picture 8" descr="A diagram of a diagram of a diagram&#10;&#10;Description automatically generated with medium confidence">
            <a:extLst>
              <a:ext uri="{FF2B5EF4-FFF2-40B4-BE49-F238E27FC236}">
                <a16:creationId xmlns:a16="http://schemas.microsoft.com/office/drawing/2014/main" id="{79527F13-2018-8685-8595-E11CA5982661}"/>
              </a:ext>
            </a:extLst>
          </p:cNvPr>
          <p:cNvPicPr>
            <a:picLocks noChangeAspect="1"/>
          </p:cNvPicPr>
          <p:nvPr/>
        </p:nvPicPr>
        <p:blipFill rotWithShape="1">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l="2083" r="48438"/>
          <a:stretch/>
        </p:blipFill>
        <p:spPr>
          <a:xfrm>
            <a:off x="98653" y="924790"/>
            <a:ext cx="4278207" cy="2504209"/>
          </a:xfrm>
          <a:prstGeom prst="rect">
            <a:avLst/>
          </a:prstGeom>
        </p:spPr>
      </p:pic>
      <p:pic>
        <p:nvPicPr>
          <p:cNvPr id="4" name="Picture 3" descr="A diagram of a diagram of a diagram&#10;&#10;Description automatically generated with medium confidence">
            <a:extLst>
              <a:ext uri="{FF2B5EF4-FFF2-40B4-BE49-F238E27FC236}">
                <a16:creationId xmlns:a16="http://schemas.microsoft.com/office/drawing/2014/main" id="{694AEEA5-ECB7-E584-661F-B2B87B2E5440}"/>
              </a:ext>
            </a:extLst>
          </p:cNvPr>
          <p:cNvPicPr>
            <a:picLocks noChangeAspect="1"/>
          </p:cNvPicPr>
          <p:nvPr/>
        </p:nvPicPr>
        <p:blipFill rotWithShape="1">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rcRect l="53157"/>
          <a:stretch/>
        </p:blipFill>
        <p:spPr>
          <a:xfrm>
            <a:off x="1" y="3563983"/>
            <a:ext cx="4073236" cy="2518417"/>
          </a:xfrm>
          <a:prstGeom prst="rect">
            <a:avLst/>
          </a:prstGeom>
        </p:spPr>
      </p:pic>
      <p:sp>
        <p:nvSpPr>
          <p:cNvPr id="5" name="Rounded Rectangle 8">
            <a:extLst>
              <a:ext uri="{FF2B5EF4-FFF2-40B4-BE49-F238E27FC236}">
                <a16:creationId xmlns:a16="http://schemas.microsoft.com/office/drawing/2014/main" id="{A2DED75B-0A48-937A-1E34-04074F52A50C}"/>
              </a:ext>
            </a:extLst>
          </p:cNvPr>
          <p:cNvSpPr/>
          <p:nvPr/>
        </p:nvSpPr>
        <p:spPr>
          <a:xfrm>
            <a:off x="6706361" y="1722021"/>
            <a:ext cx="1892456" cy="379293"/>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solidFill>
                  <a:srgbClr val="552699"/>
                </a:solidFill>
                <a:latin typeface="Times New Roman" panose="02020603050405020304" pitchFamily="18" charset="0"/>
                <a:cs typeface="Times New Roman" panose="02020603050405020304" pitchFamily="18" charset="0"/>
              </a:rPr>
              <a:t>Motor error</a:t>
            </a:r>
          </a:p>
        </p:txBody>
      </p:sp>
      <p:sp>
        <p:nvSpPr>
          <p:cNvPr id="6" name="Rounded Rectangle 8">
            <a:extLst>
              <a:ext uri="{FF2B5EF4-FFF2-40B4-BE49-F238E27FC236}">
                <a16:creationId xmlns:a16="http://schemas.microsoft.com/office/drawing/2014/main" id="{7B6A6E97-CBB8-015E-97CC-E797CEEB2987}"/>
              </a:ext>
            </a:extLst>
          </p:cNvPr>
          <p:cNvSpPr/>
          <p:nvPr/>
        </p:nvSpPr>
        <p:spPr>
          <a:xfrm>
            <a:off x="6991661" y="5289962"/>
            <a:ext cx="1892456" cy="379293"/>
          </a:xfrm>
          <a:prstGeom prst="round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solidFill>
                  <a:srgbClr val="552699"/>
                </a:solidFill>
                <a:latin typeface="Times New Roman" panose="02020603050405020304" pitchFamily="18" charset="0"/>
                <a:cs typeface="Times New Roman" panose="02020603050405020304" pitchFamily="18" charset="0"/>
              </a:rPr>
              <a:t>Sensory error</a:t>
            </a:r>
          </a:p>
        </p:txBody>
      </p:sp>
      <p:pic>
        <p:nvPicPr>
          <p:cNvPr id="8" name="Picture 7"/>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6887"/>
          <a:stretch/>
        </p:blipFill>
        <p:spPr>
          <a:xfrm>
            <a:off x="4376860" y="1154151"/>
            <a:ext cx="2862354" cy="2469965"/>
          </a:xfrm>
          <a:prstGeom prst="rect">
            <a:avLst/>
          </a:prstGeom>
        </p:spPr>
      </p:pic>
      <p:pic>
        <p:nvPicPr>
          <p:cNvPr id="7" name="Picture 6"/>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3505"/>
          <a:stretch/>
        </p:blipFill>
        <p:spPr>
          <a:xfrm>
            <a:off x="4470811" y="3848538"/>
            <a:ext cx="3181778" cy="2398841"/>
          </a:xfrm>
          <a:prstGeom prst="rect">
            <a:avLst/>
          </a:prstGeom>
        </p:spPr>
      </p:pic>
      <p:pic>
        <p:nvPicPr>
          <p:cNvPr id="10" name="Content Placeholder 3"/>
          <p:cNvPicPr>
            <a:picLocks noChangeAspect="1"/>
          </p:cNvPicPr>
          <p:nvPr/>
        </p:nvPicPr>
        <p:blipFill>
          <a:blip r:embed="rId8"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39214" y="2823185"/>
            <a:ext cx="4721356" cy="2621648"/>
          </a:xfrm>
          <a:prstGeom prst="rect">
            <a:avLst/>
          </a:prstGeom>
        </p:spPr>
      </p:pic>
      <p:cxnSp>
        <p:nvCxnSpPr>
          <p:cNvPr id="11" name="Straight Connector 10">
            <a:extLst>
              <a:ext uri="{FF2B5EF4-FFF2-40B4-BE49-F238E27FC236}">
                <a16:creationId xmlns:a16="http://schemas.microsoft.com/office/drawing/2014/main" id="{838962CA-995F-9F17-67DF-F7ED98ABB41F}"/>
              </a:ext>
            </a:extLst>
          </p:cNvPr>
          <p:cNvCxnSpPr>
            <a:cxnSpLocks/>
          </p:cNvCxnSpPr>
          <p:nvPr/>
        </p:nvCxnSpPr>
        <p:spPr>
          <a:xfrm flipH="1">
            <a:off x="1424965" y="3812270"/>
            <a:ext cx="5296543" cy="0"/>
          </a:xfrm>
          <a:prstGeom prst="line">
            <a:avLst/>
          </a:prstGeom>
          <a:ln w="28575">
            <a:solidFill>
              <a:srgbClr val="C00000"/>
            </a:solidFill>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D6BCCE9A-3869-7033-4C74-6464E07448A6}"/>
              </a:ext>
            </a:extLst>
          </p:cNvPr>
          <p:cNvSpPr txBox="1"/>
          <p:nvPr/>
        </p:nvSpPr>
        <p:spPr>
          <a:xfrm>
            <a:off x="8244350" y="1257417"/>
            <a:ext cx="1541256"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Vijayan et.al.,2022</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12" name="Slide Number Placeholder 11">
            <a:extLst>
              <a:ext uri="{FF2B5EF4-FFF2-40B4-BE49-F238E27FC236}">
                <a16:creationId xmlns:a16="http://schemas.microsoft.com/office/drawing/2014/main" id="{C5F08DE0-EA6B-2FF7-9020-851770DEB2D0}"/>
              </a:ext>
            </a:extLst>
          </p:cNvPr>
          <p:cNvSpPr>
            <a:spLocks noGrp="1"/>
          </p:cNvSpPr>
          <p:nvPr>
            <p:ph type="sldNum" sz="quarter" idx="12"/>
          </p:nvPr>
        </p:nvSpPr>
        <p:spPr>
          <a:xfrm>
            <a:off x="9277350" y="6407438"/>
            <a:ext cx="2743200" cy="365125"/>
          </a:xfrm>
        </p:spPr>
        <p:txBody>
          <a:bodyPr/>
          <a:lstStyle/>
          <a:p>
            <a:fld id="{065470F1-9774-4495-8E7A-EBFBC8DD246F}" type="slidenum">
              <a:rPr lang="en-US" smtClean="0">
                <a:solidFill>
                  <a:schemeClr val="bg1"/>
                </a:solidFill>
              </a:rPr>
              <a:t>39</a:t>
            </a:fld>
            <a:endParaRPr lang="en-US" dirty="0">
              <a:solidFill>
                <a:schemeClr val="bg1"/>
              </a:solidFill>
            </a:endParaRPr>
          </a:p>
        </p:txBody>
      </p:sp>
    </p:spTree>
    <p:custDataLst>
      <p:tags r:id="rId1"/>
    </p:custDataLst>
    <p:extLst>
      <p:ext uri="{BB962C8B-B14F-4D97-AF65-F5344CB8AC3E}">
        <p14:creationId xmlns:p14="http://schemas.microsoft.com/office/powerpoint/2010/main" val="4130298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998514" y="144221"/>
            <a:ext cx="6194971" cy="555776"/>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solidFill>
                  <a:schemeClr val="bg1"/>
                </a:solidFill>
                <a:latin typeface="Times New Roman" panose="02020603050405020304" pitchFamily="18" charset="0"/>
                <a:cs typeface="Times New Roman" panose="02020603050405020304" pitchFamily="18" charset="0"/>
              </a:rPr>
              <a:t>Cerebellar </a:t>
            </a:r>
            <a:r>
              <a:rPr lang="en-US" sz="2800" dirty="0" err="1">
                <a:solidFill>
                  <a:schemeClr val="bg1"/>
                </a:solidFill>
                <a:latin typeface="Times New Roman" panose="02020603050405020304" pitchFamily="18" charset="0"/>
                <a:cs typeface="Times New Roman" panose="02020603050405020304" pitchFamily="18" charset="0"/>
              </a:rPr>
              <a:t>Microcircuitry</a:t>
            </a:r>
            <a:r>
              <a:rPr lang="en-US" sz="2800" dirty="0">
                <a:solidFill>
                  <a:schemeClr val="bg1"/>
                </a:solidFill>
                <a:latin typeface="Times New Roman" panose="02020603050405020304" pitchFamily="18" charset="0"/>
                <a:cs typeface="Times New Roman" panose="02020603050405020304" pitchFamily="18" charset="0"/>
              </a:rPr>
              <a:t> for Motor Learning </a:t>
            </a:r>
          </a:p>
          <a:p>
            <a:pPr algn="ctr"/>
            <a:endParaRPr lang="en-US" sz="2800" dirty="0">
              <a:solidFill>
                <a:schemeClr val="bg1"/>
              </a:solidFill>
              <a:latin typeface="Baskerville Old Face" panose="02020602080505020303" pitchFamily="18" charset="0"/>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9060" y="892326"/>
            <a:ext cx="7173880" cy="5339451"/>
          </a:xfrm>
          <a:prstGeom prst="rect">
            <a:avLst/>
          </a:prstGeom>
        </p:spPr>
      </p:pic>
      <p:sp>
        <p:nvSpPr>
          <p:cNvPr id="4" name="Slide Number Placeholder 11">
            <a:extLst>
              <a:ext uri="{FF2B5EF4-FFF2-40B4-BE49-F238E27FC236}">
                <a16:creationId xmlns:a16="http://schemas.microsoft.com/office/drawing/2014/main" id="{52A881B5-4E99-6D44-15E7-A11F57F34D6A}"/>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4</a:t>
            </a:fld>
            <a:endParaRPr lang="en-US" dirty="0">
              <a:solidFill>
                <a:schemeClr val="bg1"/>
              </a:solidFill>
            </a:endParaRPr>
          </a:p>
        </p:txBody>
      </p:sp>
    </p:spTree>
    <p:custDataLst>
      <p:tags r:id="rId1"/>
    </p:custDataLst>
    <p:extLst>
      <p:ext uri="{BB962C8B-B14F-4D97-AF65-F5344CB8AC3E}">
        <p14:creationId xmlns:p14="http://schemas.microsoft.com/office/powerpoint/2010/main" val="4146711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579419" y="211975"/>
            <a:ext cx="8493360" cy="555776"/>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600" dirty="0">
                <a:solidFill>
                  <a:schemeClr val="bg1"/>
                </a:solidFill>
                <a:latin typeface="Times New Roman" panose="02020603050405020304" pitchFamily="18" charset="0"/>
                <a:cs typeface="Times New Roman" panose="02020603050405020304" pitchFamily="18" charset="0"/>
              </a:rPr>
              <a:t>Movement prediction using Cerebellum inspired network </a:t>
            </a:r>
          </a:p>
        </p:txBody>
      </p:sp>
      <p:pic>
        <p:nvPicPr>
          <p:cNvPr id="5" name="Content Placeholder 3"/>
          <p:cNvPicPr>
            <a:picLocks noChangeAspect="1"/>
          </p:cNvPicPr>
          <p:nvPr/>
        </p:nvPicPr>
        <p:blipFill rotWithShape="1">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t="52346" r="50094" b="7186"/>
          <a:stretch/>
        </p:blipFill>
        <p:spPr>
          <a:xfrm>
            <a:off x="1519339" y="4131355"/>
            <a:ext cx="3897026" cy="2028722"/>
          </a:xfrm>
          <a:prstGeom prst="rect">
            <a:avLst/>
          </a:prstGeom>
        </p:spPr>
      </p:pic>
      <p:pic>
        <p:nvPicPr>
          <p:cNvPr id="6" name="Content Placeholder 3"/>
          <p:cNvPicPr>
            <a:picLocks noChangeAspect="1"/>
          </p:cNvPicPr>
          <p:nvPr/>
        </p:nvPicPr>
        <p:blipFill rotWithShape="1">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r="48195" b="54905"/>
          <a:stretch/>
        </p:blipFill>
        <p:spPr>
          <a:xfrm>
            <a:off x="1413936" y="1472047"/>
            <a:ext cx="3934953" cy="2198969"/>
          </a:xfrm>
          <a:prstGeom prst="rect">
            <a:avLst/>
          </a:prstGeom>
        </p:spPr>
      </p:pic>
      <p:pic>
        <p:nvPicPr>
          <p:cNvPr id="7" name="Content Placeholder 3"/>
          <p:cNvPicPr>
            <a:picLocks noChangeAspect="1"/>
          </p:cNvPicPr>
          <p:nvPr/>
        </p:nvPicPr>
        <p:blipFill rotWithShape="1">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l="52746" b="54905"/>
          <a:stretch/>
        </p:blipFill>
        <p:spPr>
          <a:xfrm>
            <a:off x="6591181" y="1501057"/>
            <a:ext cx="3494545" cy="2140947"/>
          </a:xfrm>
          <a:prstGeom prst="rect">
            <a:avLst/>
          </a:prstGeom>
        </p:spPr>
      </p:pic>
      <p:pic>
        <p:nvPicPr>
          <p:cNvPr id="8" name="Content Placeholder 3"/>
          <p:cNvPicPr>
            <a:picLocks noChangeAspect="1"/>
          </p:cNvPicPr>
          <p:nvPr/>
        </p:nvPicPr>
        <p:blipFill rotWithShape="1">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l="52541" t="51172" b="6013"/>
          <a:stretch/>
        </p:blipFill>
        <p:spPr>
          <a:xfrm>
            <a:off x="6859993" y="4084018"/>
            <a:ext cx="3574781" cy="2070384"/>
          </a:xfrm>
          <a:prstGeom prst="rect">
            <a:avLst/>
          </a:prstGeom>
        </p:spPr>
      </p:pic>
      <p:sp>
        <p:nvSpPr>
          <p:cNvPr id="9" name="TextBox 8"/>
          <p:cNvSpPr txBox="1"/>
          <p:nvPr/>
        </p:nvSpPr>
        <p:spPr>
          <a:xfrm>
            <a:off x="340492" y="1864236"/>
            <a:ext cx="825997" cy="369332"/>
          </a:xfrm>
          <a:prstGeom prst="rect">
            <a:avLst/>
          </a:prstGeom>
          <a:solidFill>
            <a:srgbClr val="FFC000"/>
          </a:solidFill>
          <a:ln>
            <a:noFill/>
          </a:ln>
        </p:spPr>
        <p:txBody>
          <a:bodyPr wrap="square" rtlCol="0">
            <a:spAutoFit/>
          </a:bodyPr>
          <a:lstStyle/>
          <a:p>
            <a:r>
              <a:rPr lang="en-US" dirty="0">
                <a:solidFill>
                  <a:srgbClr val="552699"/>
                </a:solidFill>
                <a:latin typeface="Times New Roman" panose="02020603050405020304" pitchFamily="18" charset="0"/>
                <a:cs typeface="Times New Roman" panose="02020603050405020304" pitchFamily="18" charset="0"/>
              </a:rPr>
              <a:t>Right</a:t>
            </a:r>
          </a:p>
        </p:txBody>
      </p:sp>
      <p:sp>
        <p:nvSpPr>
          <p:cNvPr id="4" name="TextBox 3">
            <a:extLst>
              <a:ext uri="{FF2B5EF4-FFF2-40B4-BE49-F238E27FC236}">
                <a16:creationId xmlns:a16="http://schemas.microsoft.com/office/drawing/2014/main" id="{3F433F11-FEBE-C5C3-CD5A-664AE18AFF59}"/>
              </a:ext>
            </a:extLst>
          </p:cNvPr>
          <p:cNvSpPr txBox="1"/>
          <p:nvPr/>
        </p:nvSpPr>
        <p:spPr>
          <a:xfrm>
            <a:off x="1722723" y="979655"/>
            <a:ext cx="3626166" cy="369332"/>
          </a:xfrm>
          <a:prstGeom prst="rect">
            <a:avLst/>
          </a:prstGeom>
          <a:solidFill>
            <a:srgbClr val="FFC000"/>
          </a:solidFill>
          <a:ln>
            <a:noFill/>
          </a:ln>
        </p:spPr>
        <p:txBody>
          <a:bodyPr wrap="square" rtlCol="0">
            <a:spAutoFit/>
          </a:bodyPr>
          <a:lstStyle/>
          <a:p>
            <a:r>
              <a:rPr lang="en-US" dirty="0">
                <a:solidFill>
                  <a:srgbClr val="552699"/>
                </a:solidFill>
                <a:latin typeface="Times New Roman" panose="02020603050405020304" pitchFamily="18" charset="0"/>
                <a:cs typeface="Times New Roman" panose="02020603050405020304" pitchFamily="18" charset="0"/>
              </a:rPr>
              <a:t>Trajectory Learning through CISNN</a:t>
            </a:r>
          </a:p>
        </p:txBody>
      </p:sp>
      <p:sp>
        <p:nvSpPr>
          <p:cNvPr id="13" name="TextBox 12">
            <a:extLst>
              <a:ext uri="{FF2B5EF4-FFF2-40B4-BE49-F238E27FC236}">
                <a16:creationId xmlns:a16="http://schemas.microsoft.com/office/drawing/2014/main" id="{DC62B7D5-C5A1-018F-1B6F-B4A9A1598024}"/>
              </a:ext>
            </a:extLst>
          </p:cNvPr>
          <p:cNvSpPr txBox="1"/>
          <p:nvPr/>
        </p:nvSpPr>
        <p:spPr>
          <a:xfrm>
            <a:off x="6586658" y="985744"/>
            <a:ext cx="3882619" cy="369332"/>
          </a:xfrm>
          <a:prstGeom prst="rect">
            <a:avLst/>
          </a:prstGeom>
          <a:solidFill>
            <a:srgbClr val="FFC000"/>
          </a:solidFill>
          <a:ln>
            <a:noFill/>
          </a:ln>
        </p:spPr>
        <p:txBody>
          <a:bodyPr wrap="square" rtlCol="0">
            <a:spAutoFit/>
          </a:bodyPr>
          <a:lstStyle/>
          <a:p>
            <a:r>
              <a:rPr lang="en-US" dirty="0">
                <a:solidFill>
                  <a:srgbClr val="552699"/>
                </a:solidFill>
                <a:latin typeface="Times New Roman" panose="02020603050405020304" pitchFamily="18" charset="0"/>
                <a:cs typeface="Times New Roman" panose="02020603050405020304" pitchFamily="18" charset="0"/>
              </a:rPr>
              <a:t>Trajectory Learning through kinematics</a:t>
            </a:r>
          </a:p>
        </p:txBody>
      </p:sp>
      <p:sp>
        <p:nvSpPr>
          <p:cNvPr id="14" name="TextBox 13">
            <a:extLst>
              <a:ext uri="{FF2B5EF4-FFF2-40B4-BE49-F238E27FC236}">
                <a16:creationId xmlns:a16="http://schemas.microsoft.com/office/drawing/2014/main" id="{B39E487C-0792-7A75-0109-3F9C137DB5EA}"/>
              </a:ext>
            </a:extLst>
          </p:cNvPr>
          <p:cNvSpPr txBox="1"/>
          <p:nvPr/>
        </p:nvSpPr>
        <p:spPr>
          <a:xfrm>
            <a:off x="340491" y="4886498"/>
            <a:ext cx="825997" cy="369332"/>
          </a:xfrm>
          <a:prstGeom prst="rect">
            <a:avLst/>
          </a:prstGeom>
          <a:solidFill>
            <a:srgbClr val="FFC000"/>
          </a:solidFill>
          <a:ln>
            <a:noFill/>
          </a:ln>
        </p:spPr>
        <p:txBody>
          <a:bodyPr wrap="square" rtlCol="0">
            <a:spAutoFit/>
          </a:bodyPr>
          <a:lstStyle/>
          <a:p>
            <a:r>
              <a:rPr lang="en-US" dirty="0">
                <a:solidFill>
                  <a:srgbClr val="552699"/>
                </a:solidFill>
                <a:latin typeface="Times New Roman" panose="02020603050405020304" pitchFamily="18" charset="0"/>
                <a:cs typeface="Times New Roman" panose="02020603050405020304" pitchFamily="18" charset="0"/>
              </a:rPr>
              <a:t>Left</a:t>
            </a:r>
          </a:p>
        </p:txBody>
      </p:sp>
      <p:cxnSp>
        <p:nvCxnSpPr>
          <p:cNvPr id="15" name="Straight Connector 14">
            <a:extLst>
              <a:ext uri="{FF2B5EF4-FFF2-40B4-BE49-F238E27FC236}">
                <a16:creationId xmlns:a16="http://schemas.microsoft.com/office/drawing/2014/main" id="{DD8401A2-8C16-A97F-5875-A10A54D45E40}"/>
              </a:ext>
            </a:extLst>
          </p:cNvPr>
          <p:cNvCxnSpPr>
            <a:cxnSpLocks/>
          </p:cNvCxnSpPr>
          <p:nvPr/>
        </p:nvCxnSpPr>
        <p:spPr>
          <a:xfrm>
            <a:off x="6011574" y="2233568"/>
            <a:ext cx="0" cy="2899541"/>
          </a:xfrm>
          <a:prstGeom prst="line">
            <a:avLst/>
          </a:prstGeom>
          <a:ln w="28575">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1A1B32E9-E926-BA98-DFC5-3FFF7BF6B12A}"/>
              </a:ext>
            </a:extLst>
          </p:cNvPr>
          <p:cNvCxnSpPr>
            <a:cxnSpLocks/>
          </p:cNvCxnSpPr>
          <p:nvPr/>
        </p:nvCxnSpPr>
        <p:spPr>
          <a:xfrm flipH="1">
            <a:off x="3135457" y="3912756"/>
            <a:ext cx="5577753" cy="0"/>
          </a:xfrm>
          <a:prstGeom prst="line">
            <a:avLst/>
          </a:prstGeom>
          <a:ln w="28575">
            <a:solidFill>
              <a:srgbClr val="C00000"/>
            </a:solidFill>
            <a:prstDash val="lgDashDot"/>
          </a:ln>
        </p:spPr>
        <p:style>
          <a:lnRef idx="3">
            <a:schemeClr val="accent2"/>
          </a:lnRef>
          <a:fillRef idx="0">
            <a:schemeClr val="accent2"/>
          </a:fillRef>
          <a:effectRef idx="2">
            <a:schemeClr val="accent2"/>
          </a:effectRef>
          <a:fontRef idx="minor">
            <a:schemeClr val="tx1"/>
          </a:fontRef>
        </p:style>
      </p:cxnSp>
      <p:sp>
        <p:nvSpPr>
          <p:cNvPr id="21" name="TextBox 20">
            <a:extLst>
              <a:ext uri="{FF2B5EF4-FFF2-40B4-BE49-F238E27FC236}">
                <a16:creationId xmlns:a16="http://schemas.microsoft.com/office/drawing/2014/main" id="{CAD573F2-B896-EBF1-8BFF-5011A25C4F0F}"/>
              </a:ext>
            </a:extLst>
          </p:cNvPr>
          <p:cNvSpPr txBox="1"/>
          <p:nvPr/>
        </p:nvSpPr>
        <p:spPr>
          <a:xfrm>
            <a:off x="10268579" y="3850747"/>
            <a:ext cx="1452642" cy="307777"/>
          </a:xfrm>
          <a:prstGeom prst="rect">
            <a:avLst/>
          </a:prstGeom>
          <a:noFill/>
        </p:spPr>
        <p:txBody>
          <a:bodyPr wrap="none" rtlCol="0">
            <a:spAutoFit/>
          </a:bodyPr>
          <a:lstStyle/>
          <a:p>
            <a:r>
              <a:rPr lang="en-US" sz="1400" dirty="0" err="1">
                <a:solidFill>
                  <a:srgbClr val="C00000"/>
                </a:solidFill>
                <a:latin typeface="Times New Roman" panose="02020603050405020304" pitchFamily="18" charset="0"/>
                <a:cs typeface="Times New Roman" panose="02020603050405020304" pitchFamily="18" charset="0"/>
              </a:rPr>
              <a:t>Bodda</a:t>
            </a:r>
            <a:r>
              <a:rPr lang="en-US" sz="1400" dirty="0">
                <a:solidFill>
                  <a:srgbClr val="C00000"/>
                </a:solidFill>
                <a:latin typeface="Times New Roman" panose="02020603050405020304" pitchFamily="18" charset="0"/>
                <a:cs typeface="Times New Roman" panose="02020603050405020304" pitchFamily="18" charset="0"/>
              </a:rPr>
              <a:t> et.al.,2014</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10" name="Slide Number Placeholder 11">
            <a:extLst>
              <a:ext uri="{FF2B5EF4-FFF2-40B4-BE49-F238E27FC236}">
                <a16:creationId xmlns:a16="http://schemas.microsoft.com/office/drawing/2014/main" id="{BA2A4D53-6189-1954-6C79-C1BE262BFAB9}"/>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40</a:t>
            </a:fld>
            <a:endParaRPr lang="en-US" dirty="0">
              <a:solidFill>
                <a:schemeClr val="bg1"/>
              </a:solidFill>
            </a:endParaRPr>
          </a:p>
        </p:txBody>
      </p:sp>
    </p:spTree>
    <p:custDataLst>
      <p:tags r:id="rId1"/>
    </p:custDataLst>
    <p:extLst>
      <p:ext uri="{BB962C8B-B14F-4D97-AF65-F5344CB8AC3E}">
        <p14:creationId xmlns:p14="http://schemas.microsoft.com/office/powerpoint/2010/main" val="613602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105890" y="146108"/>
            <a:ext cx="8181109" cy="598516"/>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600" dirty="0">
                <a:solidFill>
                  <a:schemeClr val="bg1"/>
                </a:solidFill>
                <a:latin typeface="Times New Roman" panose="02020603050405020304" pitchFamily="18" charset="0"/>
                <a:cs typeface="Times New Roman" panose="02020603050405020304" pitchFamily="18" charset="0"/>
              </a:rPr>
              <a:t>Gait prediction using cerebellum inspired network model</a:t>
            </a:r>
            <a:endParaRPr lang="en-IN" altLang="en-US" sz="2600" b="1" dirty="0">
              <a:solidFill>
                <a:schemeClr val="bg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349092" y="916393"/>
            <a:ext cx="7493816" cy="5025213"/>
          </a:xfrm>
          <a:prstGeom prst="rect">
            <a:avLst/>
          </a:prstGeom>
        </p:spPr>
      </p:pic>
      <p:sp>
        <p:nvSpPr>
          <p:cNvPr id="4" name="Slide Number Placeholder 11">
            <a:extLst>
              <a:ext uri="{FF2B5EF4-FFF2-40B4-BE49-F238E27FC236}">
                <a16:creationId xmlns:a16="http://schemas.microsoft.com/office/drawing/2014/main" id="{CE5CAD4E-D9C1-5B0D-345D-50350FE0E22A}"/>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41</a:t>
            </a:fld>
            <a:endParaRPr lang="en-US" dirty="0">
              <a:solidFill>
                <a:schemeClr val="bg1"/>
              </a:solidFill>
            </a:endParaRPr>
          </a:p>
        </p:txBody>
      </p:sp>
    </p:spTree>
    <p:custDataLst>
      <p:tags r:id="rId1"/>
    </p:custDataLst>
    <p:extLst>
      <p:ext uri="{BB962C8B-B14F-4D97-AF65-F5344CB8AC3E}">
        <p14:creationId xmlns:p14="http://schemas.microsoft.com/office/powerpoint/2010/main" val="2071256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209800" y="211975"/>
            <a:ext cx="7772400" cy="555776"/>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solidFill>
                  <a:schemeClr val="bg1"/>
                </a:solidFill>
                <a:latin typeface="Times New Roman" panose="02020603050405020304" pitchFamily="18" charset="0"/>
                <a:cs typeface="Times New Roman" panose="02020603050405020304" pitchFamily="18" charset="0"/>
              </a:rPr>
              <a:t>CISNN as a pattern separator for EEG based signals</a:t>
            </a:r>
          </a:p>
        </p:txBody>
      </p:sp>
      <p:pic>
        <p:nvPicPr>
          <p:cNvPr id="5" name="Picture 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79515" y="877364"/>
            <a:ext cx="4542744" cy="2732461"/>
          </a:xfrm>
          <a:prstGeom prst="rect">
            <a:avLst/>
          </a:prstGeom>
        </p:spPr>
      </p:pic>
      <p:pic>
        <p:nvPicPr>
          <p:cNvPr id="6" name="Picture 5"/>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57713" y="914208"/>
            <a:ext cx="4673534" cy="2732461"/>
          </a:xfrm>
          <a:prstGeom prst="rect">
            <a:avLst/>
          </a:prstGeom>
        </p:spPr>
      </p:pic>
      <p:pic>
        <p:nvPicPr>
          <p:cNvPr id="7" name="Picture 6"/>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12992"/>
          <a:stretch/>
        </p:blipFill>
        <p:spPr>
          <a:xfrm>
            <a:off x="1645701" y="3189016"/>
            <a:ext cx="4400426" cy="2871521"/>
          </a:xfrm>
          <a:prstGeom prst="rect">
            <a:avLst/>
          </a:prstGeom>
        </p:spPr>
      </p:pic>
      <p:sp>
        <p:nvSpPr>
          <p:cNvPr id="8" name="TextBox 7"/>
          <p:cNvSpPr txBox="1"/>
          <p:nvPr/>
        </p:nvSpPr>
        <p:spPr>
          <a:xfrm>
            <a:off x="10570018" y="1869058"/>
            <a:ext cx="1444260" cy="584775"/>
          </a:xfrm>
          <a:prstGeom prst="rect">
            <a:avLst/>
          </a:prstGeom>
          <a:solidFill>
            <a:srgbClr val="FFC000"/>
          </a:solidFill>
          <a:ln>
            <a:noFill/>
          </a:ln>
        </p:spPr>
        <p:txBody>
          <a:bodyPr wrap="square" rtlCol="0">
            <a:spAutoFit/>
          </a:bodyPr>
          <a:lstStyle/>
          <a:p>
            <a:r>
              <a:rPr lang="en-US" sz="1600" dirty="0">
                <a:solidFill>
                  <a:srgbClr val="552699"/>
                </a:solidFill>
                <a:latin typeface="Times New Roman" panose="02020603050405020304" pitchFamily="18" charset="0"/>
                <a:cs typeface="Times New Roman" panose="02020603050405020304" pitchFamily="18" charset="0"/>
              </a:rPr>
              <a:t>Spectral activity: left</a:t>
            </a:r>
            <a:endParaRPr lang="en-IN" sz="1600" dirty="0">
              <a:solidFill>
                <a:srgbClr val="552699"/>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20217" y="4015048"/>
            <a:ext cx="3847164" cy="2146223"/>
          </a:xfrm>
          <a:prstGeom prst="rect">
            <a:avLst/>
          </a:prstGeom>
        </p:spPr>
      </p:pic>
      <p:sp>
        <p:nvSpPr>
          <p:cNvPr id="10" name="TextBox 9"/>
          <p:cNvSpPr txBox="1"/>
          <p:nvPr/>
        </p:nvSpPr>
        <p:spPr>
          <a:xfrm>
            <a:off x="177722" y="4138127"/>
            <a:ext cx="1379991" cy="584775"/>
          </a:xfrm>
          <a:prstGeom prst="rect">
            <a:avLst/>
          </a:prstGeom>
          <a:solidFill>
            <a:srgbClr val="FFC000"/>
          </a:solidFill>
          <a:ln>
            <a:noFill/>
          </a:ln>
        </p:spPr>
        <p:txBody>
          <a:bodyPr wrap="square" rtlCol="0">
            <a:spAutoFit/>
          </a:bodyPr>
          <a:lstStyle/>
          <a:p>
            <a:r>
              <a:rPr lang="en-US" sz="1600" dirty="0">
                <a:solidFill>
                  <a:srgbClr val="552699"/>
                </a:solidFill>
                <a:latin typeface="Times New Roman" panose="02020603050405020304" pitchFamily="18" charset="0"/>
                <a:cs typeface="Times New Roman" panose="02020603050405020304" pitchFamily="18" charset="0"/>
              </a:rPr>
              <a:t>Spectral activity: right</a:t>
            </a:r>
            <a:endParaRPr lang="en-IN" sz="1600" dirty="0">
              <a:solidFill>
                <a:srgbClr val="552699"/>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87549" y="1335714"/>
            <a:ext cx="1645701" cy="584775"/>
          </a:xfrm>
          <a:prstGeom prst="rect">
            <a:avLst/>
          </a:prstGeom>
          <a:solidFill>
            <a:srgbClr val="FFC000"/>
          </a:solidFill>
          <a:ln>
            <a:noFill/>
          </a:ln>
        </p:spPr>
        <p:txBody>
          <a:bodyPr wrap="square" rtlCol="0">
            <a:spAutoFit/>
          </a:bodyPr>
          <a:lstStyle/>
          <a:p>
            <a:r>
              <a:rPr lang="en-US" sz="1600" dirty="0">
                <a:solidFill>
                  <a:srgbClr val="552699"/>
                </a:solidFill>
                <a:latin typeface="Times New Roman" panose="02020603050405020304" pitchFamily="18" charset="0"/>
                <a:cs typeface="Times New Roman" panose="02020603050405020304" pitchFamily="18" charset="0"/>
              </a:rPr>
              <a:t>Spectral activity: relaxed state</a:t>
            </a:r>
            <a:endParaRPr lang="en-IN" sz="1600" dirty="0">
              <a:solidFill>
                <a:srgbClr val="552699"/>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9793772" y="4749606"/>
            <a:ext cx="2056973" cy="338554"/>
          </a:xfrm>
          <a:prstGeom prst="rect">
            <a:avLst/>
          </a:prstGeom>
          <a:solidFill>
            <a:srgbClr val="FFC000"/>
          </a:solidFill>
          <a:ln>
            <a:noFill/>
          </a:ln>
        </p:spPr>
        <p:txBody>
          <a:bodyPr wrap="none" rtlCol="0">
            <a:spAutoFit/>
          </a:bodyPr>
          <a:lstStyle/>
          <a:p>
            <a:r>
              <a:rPr lang="en-US" sz="1600" dirty="0">
                <a:solidFill>
                  <a:srgbClr val="552699"/>
                </a:solidFill>
                <a:latin typeface="Times New Roman" panose="02020603050405020304" pitchFamily="18" charset="0"/>
                <a:cs typeface="Times New Roman" panose="02020603050405020304" pitchFamily="18" charset="0"/>
              </a:rPr>
              <a:t>Classified as left/ right</a:t>
            </a:r>
            <a:endParaRPr lang="en-IN" sz="1600" dirty="0">
              <a:solidFill>
                <a:srgbClr val="552699"/>
              </a:solidFill>
              <a:latin typeface="Times New Roman" panose="02020603050405020304" pitchFamily="18" charset="0"/>
              <a:cs typeface="Times New Roman" panose="02020603050405020304" pitchFamily="18" charset="0"/>
            </a:endParaRPr>
          </a:p>
        </p:txBody>
      </p:sp>
      <p:cxnSp>
        <p:nvCxnSpPr>
          <p:cNvPr id="13" name="Straight Arrow Connector 12"/>
          <p:cNvCxnSpPr>
            <a:cxnSpLocks/>
          </p:cNvCxnSpPr>
          <p:nvPr/>
        </p:nvCxnSpPr>
        <p:spPr>
          <a:xfrm>
            <a:off x="8769040" y="3189016"/>
            <a:ext cx="0" cy="1159830"/>
          </a:xfrm>
          <a:prstGeom prst="straightConnector1">
            <a:avLst/>
          </a:prstGeom>
          <a:ln w="28575">
            <a:solidFill>
              <a:srgbClr val="6A70B2"/>
            </a:solidFill>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p:cNvCxnSpPr>
            <a:cxnSpLocks/>
          </p:cNvCxnSpPr>
          <p:nvPr/>
        </p:nvCxnSpPr>
        <p:spPr>
          <a:xfrm>
            <a:off x="5766955" y="5207583"/>
            <a:ext cx="1527463" cy="0"/>
          </a:xfrm>
          <a:prstGeom prst="straightConnector1">
            <a:avLst/>
          </a:prstGeom>
          <a:ln w="38100">
            <a:solidFill>
              <a:srgbClr val="5DB470"/>
            </a:solidFill>
            <a:tailEnd type="triangle"/>
          </a:ln>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83B2158D-B242-A2E9-8821-9207A615BAB5}"/>
              </a:ext>
            </a:extLst>
          </p:cNvPr>
          <p:cNvSpPr txBox="1"/>
          <p:nvPr/>
        </p:nvSpPr>
        <p:spPr>
          <a:xfrm>
            <a:off x="10268579" y="3850747"/>
            <a:ext cx="1452642" cy="307777"/>
          </a:xfrm>
          <a:prstGeom prst="rect">
            <a:avLst/>
          </a:prstGeom>
          <a:noFill/>
        </p:spPr>
        <p:txBody>
          <a:bodyPr wrap="none" rtlCol="0">
            <a:spAutoFit/>
          </a:bodyPr>
          <a:lstStyle/>
          <a:p>
            <a:r>
              <a:rPr lang="en-US" sz="1400" dirty="0" err="1">
                <a:solidFill>
                  <a:srgbClr val="C00000"/>
                </a:solidFill>
                <a:latin typeface="Times New Roman" panose="02020603050405020304" pitchFamily="18" charset="0"/>
                <a:cs typeface="Times New Roman" panose="02020603050405020304" pitchFamily="18" charset="0"/>
              </a:rPr>
              <a:t>Bodda</a:t>
            </a:r>
            <a:r>
              <a:rPr lang="en-US" sz="1400" dirty="0">
                <a:solidFill>
                  <a:srgbClr val="C00000"/>
                </a:solidFill>
                <a:latin typeface="Times New Roman" panose="02020603050405020304" pitchFamily="18" charset="0"/>
                <a:cs typeface="Times New Roman" panose="02020603050405020304" pitchFamily="18" charset="0"/>
              </a:rPr>
              <a:t> et.al.,2014</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15" name="Slide Number Placeholder 11">
            <a:extLst>
              <a:ext uri="{FF2B5EF4-FFF2-40B4-BE49-F238E27FC236}">
                <a16:creationId xmlns:a16="http://schemas.microsoft.com/office/drawing/2014/main" id="{BD1D16C8-0591-9063-2637-3BD731F4827F}"/>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42</a:t>
            </a:fld>
            <a:endParaRPr lang="en-US" dirty="0">
              <a:solidFill>
                <a:schemeClr val="bg1"/>
              </a:solidFill>
            </a:endParaRPr>
          </a:p>
        </p:txBody>
      </p:sp>
    </p:spTree>
    <p:custDataLst>
      <p:tags r:id="rId1"/>
    </p:custDataLst>
    <p:extLst>
      <p:ext uri="{BB962C8B-B14F-4D97-AF65-F5344CB8AC3E}">
        <p14:creationId xmlns:p14="http://schemas.microsoft.com/office/powerpoint/2010/main" val="3527724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056BCB-FC39-E4AB-64E5-287C43E3A505}"/>
              </a:ext>
            </a:extLst>
          </p:cNvPr>
          <p:cNvSpPr txBox="1">
            <a:spLocks/>
          </p:cNvSpPr>
          <p:nvPr/>
        </p:nvSpPr>
        <p:spPr>
          <a:xfrm>
            <a:off x="4358986" y="305493"/>
            <a:ext cx="3474028" cy="555776"/>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solidFill>
                  <a:schemeClr val="bg1"/>
                </a:solidFill>
                <a:latin typeface="Times New Roman" panose="02020603050405020304" pitchFamily="18" charset="0"/>
                <a:cs typeface="Times New Roman" panose="02020603050405020304" pitchFamily="18" charset="0"/>
              </a:rPr>
              <a:t>Beyond MAI Theory</a:t>
            </a:r>
          </a:p>
        </p:txBody>
      </p:sp>
      <p:sp>
        <p:nvSpPr>
          <p:cNvPr id="4" name="TextBox 3">
            <a:extLst>
              <a:ext uri="{FF2B5EF4-FFF2-40B4-BE49-F238E27FC236}">
                <a16:creationId xmlns:a16="http://schemas.microsoft.com/office/drawing/2014/main" id="{646775C5-CFE5-E13B-7FEB-D6A02B59183E}"/>
              </a:ext>
            </a:extLst>
          </p:cNvPr>
          <p:cNvSpPr txBox="1"/>
          <p:nvPr/>
        </p:nvSpPr>
        <p:spPr>
          <a:xfrm>
            <a:off x="255387" y="808051"/>
            <a:ext cx="8279721"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New cell types</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Recurrent loops in and out of cerebellum</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Plasticity not only in the PF-PC</a:t>
            </a: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Unsupervised and Reinforcement learning in cerebellum</a:t>
            </a:r>
          </a:p>
          <a:p>
            <a:pPr marL="285750" indent="-285750">
              <a:buFont typeface="Arial" panose="020B0604020202020204" pitchFamily="34" charset="0"/>
              <a:buChar char="•"/>
            </a:pPr>
            <a:r>
              <a:rPr lang="en-IN" sz="2400" dirty="0" err="1">
                <a:latin typeface="Times New Roman" panose="02020603050405020304" pitchFamily="18" charset="0"/>
                <a:cs typeface="Times New Roman" panose="02020603050405020304" pitchFamily="18" charset="0"/>
              </a:rPr>
              <a:t>Grc</a:t>
            </a:r>
            <a:r>
              <a:rPr lang="en-IN" sz="2400" dirty="0">
                <a:latin typeface="Times New Roman" panose="02020603050405020304" pitchFamily="18" charset="0"/>
                <a:cs typeface="Times New Roman" panose="02020603050405020304" pitchFamily="18" charset="0"/>
              </a:rPr>
              <a:t> does not only code for sensory motor information but also convey reward expectation</a:t>
            </a:r>
          </a:p>
          <a:p>
            <a:pPr marL="285750" indent="-285750">
              <a:buFont typeface="Arial" panose="020B0604020202020204" pitchFamily="34" charset="0"/>
              <a:buChar char="•"/>
            </a:pPr>
            <a:r>
              <a:rPr lang="en-US" sz="2400" dirty="0">
                <a:solidFill>
                  <a:srgbClr val="1F1F1F"/>
                </a:solidFill>
                <a:latin typeface="Times New Roman" panose="02020603050405020304" pitchFamily="18" charset="0"/>
                <a:cs typeface="Times New Roman" panose="02020603050405020304" pitchFamily="18" charset="0"/>
              </a:rPr>
              <a:t>CF </a:t>
            </a:r>
            <a:r>
              <a:rPr lang="en-US" sz="2400" b="0" i="0" dirty="0">
                <a:solidFill>
                  <a:srgbClr val="1F1F1F"/>
                </a:solidFill>
                <a:effectLst/>
                <a:latin typeface="Times New Roman" panose="02020603050405020304" pitchFamily="18" charset="0"/>
                <a:cs typeface="Times New Roman" panose="02020603050405020304" pitchFamily="18" charset="0"/>
              </a:rPr>
              <a:t>-evoked complex spikes can predict upcoming rewards</a:t>
            </a:r>
          </a:p>
          <a:p>
            <a:pPr marL="285750" indent="-285750">
              <a:buFont typeface="Arial" panose="020B0604020202020204" pitchFamily="34" charset="0"/>
              <a:buChar char="•"/>
            </a:pPr>
            <a:r>
              <a:rPr lang="en-IN" sz="2400" dirty="0">
                <a:solidFill>
                  <a:srgbClr val="1F1F1F"/>
                </a:solidFill>
                <a:latin typeface="Times New Roman" panose="02020603050405020304" pitchFamily="18" charset="0"/>
                <a:cs typeface="Times New Roman" panose="02020603050405020304" pitchFamily="18" charset="0"/>
              </a:rPr>
              <a:t>M</a:t>
            </a:r>
            <a:r>
              <a:rPr lang="en-IN" sz="2400" b="0" i="0" dirty="0">
                <a:solidFill>
                  <a:srgbClr val="1F1F1F"/>
                </a:solidFill>
                <a:effectLst/>
                <a:latin typeface="Times New Roman" panose="02020603050405020304" pitchFamily="18" charset="0"/>
                <a:cs typeface="Times New Roman" panose="02020603050405020304" pitchFamily="18" charset="0"/>
              </a:rPr>
              <a:t>ultiple forms of learning</a:t>
            </a:r>
            <a:endParaRPr lang="en-US" sz="2400" dirty="0">
              <a:latin typeface="Times New Roman" panose="02020603050405020304" pitchFamily="18" charset="0"/>
              <a:cs typeface="Times New Roman" panose="02020603050405020304" pitchFamily="18" charset="0"/>
            </a:endParaRPr>
          </a:p>
        </p:txBody>
      </p:sp>
      <p:grpSp>
        <p:nvGrpSpPr>
          <p:cNvPr id="5" name="Group 4" descr=" 85">
            <a:extLst>
              <a:ext uri="{FF2B5EF4-FFF2-40B4-BE49-F238E27FC236}">
                <a16:creationId xmlns:a16="http://schemas.microsoft.com/office/drawing/2014/main" id="{99800DED-B524-3768-DC08-EF12DC233360}"/>
              </a:ext>
            </a:extLst>
          </p:cNvPr>
          <p:cNvGrpSpPr/>
          <p:nvPr/>
        </p:nvGrpSpPr>
        <p:grpSpPr>
          <a:xfrm>
            <a:off x="8410186" y="1463182"/>
            <a:ext cx="3274416" cy="1977752"/>
            <a:chOff x="4207458" y="2124844"/>
            <a:chExt cx="4827686" cy="2370956"/>
          </a:xfrm>
        </p:grpSpPr>
        <p:sp>
          <p:nvSpPr>
            <p:cNvPr id="6" name="Rounded Rectangle 20">
              <a:extLst>
                <a:ext uri="{FF2B5EF4-FFF2-40B4-BE49-F238E27FC236}">
                  <a16:creationId xmlns:a16="http://schemas.microsoft.com/office/drawing/2014/main" id="{1834862E-2327-83FF-6C5D-DB55AB66E366}"/>
                </a:ext>
              </a:extLst>
            </p:cNvPr>
            <p:cNvSpPr/>
            <p:nvPr/>
          </p:nvSpPr>
          <p:spPr>
            <a:xfrm>
              <a:off x="4207458" y="2124844"/>
              <a:ext cx="4827686" cy="237095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grpSp>
          <p:nvGrpSpPr>
            <p:cNvPr id="7" name="Group 6">
              <a:extLst>
                <a:ext uri="{FF2B5EF4-FFF2-40B4-BE49-F238E27FC236}">
                  <a16:creationId xmlns:a16="http://schemas.microsoft.com/office/drawing/2014/main" id="{F26093A8-A991-158C-9345-1966B7C459E7}"/>
                </a:ext>
              </a:extLst>
            </p:cNvPr>
            <p:cNvGrpSpPr/>
            <p:nvPr/>
          </p:nvGrpSpPr>
          <p:grpSpPr>
            <a:xfrm>
              <a:off x="4420900" y="2726077"/>
              <a:ext cx="3479938" cy="1450945"/>
              <a:chOff x="710292" y="2128902"/>
              <a:chExt cx="3549569" cy="1359222"/>
            </a:xfrm>
          </p:grpSpPr>
          <p:sp>
            <p:nvSpPr>
              <p:cNvPr id="10" name="Rectangle 9">
                <a:extLst>
                  <a:ext uri="{FF2B5EF4-FFF2-40B4-BE49-F238E27FC236}">
                    <a16:creationId xmlns:a16="http://schemas.microsoft.com/office/drawing/2014/main" id="{FA11ED9E-A54C-48F5-BA02-69E3EB3F80B2}"/>
                  </a:ext>
                </a:extLst>
              </p:cNvPr>
              <p:cNvSpPr/>
              <p:nvPr/>
            </p:nvSpPr>
            <p:spPr>
              <a:xfrm>
                <a:off x="710292" y="2547257"/>
                <a:ext cx="1172937" cy="50074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IN" sz="1100" dirty="0">
                    <a:latin typeface="Times New Roman" panose="02020603050405020304" pitchFamily="18" charset="0"/>
                    <a:cs typeface="Times New Roman" panose="02020603050405020304" pitchFamily="18" charset="0"/>
                  </a:rPr>
                  <a:t>Input pattern</a:t>
                </a:r>
              </a:p>
            </p:txBody>
          </p:sp>
          <p:cxnSp>
            <p:nvCxnSpPr>
              <p:cNvPr id="11" name="Straight Arrow Connector 10">
                <a:extLst>
                  <a:ext uri="{FF2B5EF4-FFF2-40B4-BE49-F238E27FC236}">
                    <a16:creationId xmlns:a16="http://schemas.microsoft.com/office/drawing/2014/main" id="{64C61CDD-C926-40BC-E504-7969E1687C3B}"/>
                  </a:ext>
                </a:extLst>
              </p:cNvPr>
              <p:cNvCxnSpPr>
                <a:stCxn id="10" idx="3"/>
              </p:cNvCxnSpPr>
              <p:nvPr/>
            </p:nvCxnSpPr>
            <p:spPr>
              <a:xfrm>
                <a:off x="1883229" y="2797629"/>
                <a:ext cx="685800" cy="108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 name="Picture 14" descr="Image result for neural network">
                <a:extLst>
                  <a:ext uri="{FF2B5EF4-FFF2-40B4-BE49-F238E27FC236}">
                    <a16:creationId xmlns:a16="http://schemas.microsoft.com/office/drawing/2014/main" id="{F79F6342-42EA-A5AB-6B4D-3F203CDEA8B9}"/>
                  </a:ext>
                </a:extLst>
              </p:cNvPr>
              <p:cNvPicPr>
                <a:picLocks noChangeAspect="1" noChangeArrowheads="1"/>
              </p:cNvPicPr>
              <p:nvPr/>
            </p:nvPicPr>
            <p:blipFill>
              <a:blip r:embed="rId4"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2598875" y="2128902"/>
                <a:ext cx="1129546" cy="135922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Elbow Connector 27">
                <a:extLst>
                  <a:ext uri="{FF2B5EF4-FFF2-40B4-BE49-F238E27FC236}">
                    <a16:creationId xmlns:a16="http://schemas.microsoft.com/office/drawing/2014/main" id="{CBB9212B-D4CB-7C05-614C-9D9C736A3F8A}"/>
                  </a:ext>
                </a:extLst>
              </p:cNvPr>
              <p:cNvCxnSpPr/>
              <p:nvPr/>
            </p:nvCxnSpPr>
            <p:spPr>
              <a:xfrm flipV="1">
                <a:off x="3692892" y="2808513"/>
                <a:ext cx="566969" cy="1"/>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grpSp>
        <p:sp>
          <p:nvSpPr>
            <p:cNvPr id="8" name="TextBox 7">
              <a:extLst>
                <a:ext uri="{FF2B5EF4-FFF2-40B4-BE49-F238E27FC236}">
                  <a16:creationId xmlns:a16="http://schemas.microsoft.com/office/drawing/2014/main" id="{5B4111D3-451B-5F44-D456-2D65D8D8F71D}"/>
                </a:ext>
              </a:extLst>
            </p:cNvPr>
            <p:cNvSpPr txBox="1"/>
            <p:nvPr/>
          </p:nvSpPr>
          <p:spPr>
            <a:xfrm>
              <a:off x="4420900" y="2262894"/>
              <a:ext cx="4062972" cy="480740"/>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Unsupervised Learning</a:t>
              </a:r>
            </a:p>
          </p:txBody>
        </p:sp>
        <p:sp>
          <p:nvSpPr>
            <p:cNvPr id="9" name="Rectangle 8">
              <a:extLst>
                <a:ext uri="{FF2B5EF4-FFF2-40B4-BE49-F238E27FC236}">
                  <a16:creationId xmlns:a16="http://schemas.microsoft.com/office/drawing/2014/main" id="{C3520179-1F49-8D40-6E85-BC1E621715C3}"/>
                </a:ext>
              </a:extLst>
            </p:cNvPr>
            <p:cNvSpPr/>
            <p:nvPr/>
          </p:nvSpPr>
          <p:spPr>
            <a:xfrm>
              <a:off x="7908151" y="3190373"/>
              <a:ext cx="998917" cy="50074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Output</a:t>
              </a:r>
            </a:p>
          </p:txBody>
        </p:sp>
      </p:grpSp>
      <p:grpSp>
        <p:nvGrpSpPr>
          <p:cNvPr id="14" name="Group 13" descr=" 99">
            <a:extLst>
              <a:ext uri="{FF2B5EF4-FFF2-40B4-BE49-F238E27FC236}">
                <a16:creationId xmlns:a16="http://schemas.microsoft.com/office/drawing/2014/main" id="{39E46AC6-3A33-ED24-953E-06F8B2F26C3A}"/>
              </a:ext>
            </a:extLst>
          </p:cNvPr>
          <p:cNvGrpSpPr/>
          <p:nvPr/>
        </p:nvGrpSpPr>
        <p:grpSpPr>
          <a:xfrm>
            <a:off x="313814" y="4045131"/>
            <a:ext cx="3036979" cy="1821503"/>
            <a:chOff x="198141" y="4434055"/>
            <a:chExt cx="4637315" cy="2506628"/>
          </a:xfrm>
        </p:grpSpPr>
        <p:sp>
          <p:nvSpPr>
            <p:cNvPr id="15" name="Rounded Rectangle 32">
              <a:extLst>
                <a:ext uri="{FF2B5EF4-FFF2-40B4-BE49-F238E27FC236}">
                  <a16:creationId xmlns:a16="http://schemas.microsoft.com/office/drawing/2014/main" id="{3C38D69A-5810-4512-856D-8C7CEF57CAA8}"/>
                </a:ext>
              </a:extLst>
            </p:cNvPr>
            <p:cNvSpPr/>
            <p:nvPr/>
          </p:nvSpPr>
          <p:spPr>
            <a:xfrm>
              <a:off x="198141" y="4434055"/>
              <a:ext cx="4637315" cy="2506628"/>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grpSp>
          <p:nvGrpSpPr>
            <p:cNvPr id="16" name="Group 15">
              <a:extLst>
                <a:ext uri="{FF2B5EF4-FFF2-40B4-BE49-F238E27FC236}">
                  <a16:creationId xmlns:a16="http://schemas.microsoft.com/office/drawing/2014/main" id="{61BC219D-0C2F-CC9C-24AB-3BDFFDFEA177}"/>
                </a:ext>
              </a:extLst>
            </p:cNvPr>
            <p:cNvGrpSpPr/>
            <p:nvPr/>
          </p:nvGrpSpPr>
          <p:grpSpPr>
            <a:xfrm>
              <a:off x="350247" y="4969377"/>
              <a:ext cx="4265188" cy="1734584"/>
              <a:chOff x="827314" y="2286195"/>
              <a:chExt cx="4265188" cy="1734584"/>
            </a:xfrm>
          </p:grpSpPr>
          <p:sp>
            <p:nvSpPr>
              <p:cNvPr id="18" name="Rectangle 17">
                <a:extLst>
                  <a:ext uri="{FF2B5EF4-FFF2-40B4-BE49-F238E27FC236}">
                    <a16:creationId xmlns:a16="http://schemas.microsoft.com/office/drawing/2014/main" id="{8BBE1F7E-88B4-614F-8CEB-B7CB938A6215}"/>
                  </a:ext>
                </a:extLst>
              </p:cNvPr>
              <p:cNvSpPr/>
              <p:nvPr/>
            </p:nvSpPr>
            <p:spPr>
              <a:xfrm>
                <a:off x="827314" y="2547257"/>
                <a:ext cx="1055915" cy="500743"/>
              </a:xfrm>
              <a:prstGeom prst="rect">
                <a:avLst/>
              </a:prstGeom>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r>
                  <a:rPr lang="en-IN" sz="1100" dirty="0">
                    <a:latin typeface="Times New Roman" panose="02020603050405020304" pitchFamily="18" charset="0"/>
                    <a:cs typeface="Times New Roman" panose="02020603050405020304" pitchFamily="18" charset="0"/>
                  </a:rPr>
                  <a:t>Training data</a:t>
                </a:r>
              </a:p>
            </p:txBody>
          </p:sp>
          <p:cxnSp>
            <p:nvCxnSpPr>
              <p:cNvPr id="19" name="Straight Arrow Connector 18">
                <a:extLst>
                  <a:ext uri="{FF2B5EF4-FFF2-40B4-BE49-F238E27FC236}">
                    <a16:creationId xmlns:a16="http://schemas.microsoft.com/office/drawing/2014/main" id="{E711D591-AA58-33E7-77AE-0CB4ED8337B8}"/>
                  </a:ext>
                </a:extLst>
              </p:cNvPr>
              <p:cNvCxnSpPr>
                <a:stCxn id="18" idx="3"/>
              </p:cNvCxnSpPr>
              <p:nvPr/>
            </p:nvCxnSpPr>
            <p:spPr>
              <a:xfrm>
                <a:off x="1883229" y="2797629"/>
                <a:ext cx="685800" cy="108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 name="Picture 14" descr="Image result for neural network">
                <a:extLst>
                  <a:ext uri="{FF2B5EF4-FFF2-40B4-BE49-F238E27FC236}">
                    <a16:creationId xmlns:a16="http://schemas.microsoft.com/office/drawing/2014/main" id="{5F777750-E18B-8F9B-9FA2-12ABBE31AF19}"/>
                  </a:ext>
                </a:extLst>
              </p:cNvPr>
              <p:cNvPicPr>
                <a:picLocks noChangeAspect="1" noChangeArrowheads="1"/>
              </p:cNvPicPr>
              <p:nvPr/>
            </p:nvPicPr>
            <p:blipFill>
              <a:blip r:embed="rId5" cstate="print">
                <a:duotone>
                  <a:prstClr val="black"/>
                  <a:schemeClr val="accent6">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718620" y="2286195"/>
                <a:ext cx="1129546" cy="1359220"/>
              </a:xfrm>
              <a:prstGeom prst="rect">
                <a:avLst/>
              </a:prstGeom>
              <a:noFill/>
              <a:extLst>
                <a:ext uri="{909E8E84-426E-40DD-AFC4-6F175D3DCCD1}">
                  <a14:hiddenFill xmlns:a14="http://schemas.microsoft.com/office/drawing/2010/main">
                    <a:solidFill>
                      <a:srgbClr val="FFFFFF"/>
                    </a:solidFill>
                  </a14:hiddenFill>
                </a:ext>
              </a:extLst>
            </p:spPr>
          </p:pic>
          <p:sp>
            <p:nvSpPr>
              <p:cNvPr id="21" name="Oval 20">
                <a:extLst>
                  <a:ext uri="{FF2B5EF4-FFF2-40B4-BE49-F238E27FC236}">
                    <a16:creationId xmlns:a16="http://schemas.microsoft.com/office/drawing/2014/main" id="{E140E7B5-C649-C078-AFA1-E6B4A8B2805A}"/>
                  </a:ext>
                </a:extLst>
              </p:cNvPr>
              <p:cNvSpPr/>
              <p:nvPr/>
            </p:nvSpPr>
            <p:spPr>
              <a:xfrm>
                <a:off x="3997757" y="3509150"/>
                <a:ext cx="1094745" cy="511629"/>
              </a:xfrm>
              <a:prstGeom prst="ellipse">
                <a:avLst/>
              </a:prstGeom>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r>
                  <a:rPr lang="en-IN" sz="1100" dirty="0">
                    <a:latin typeface="Times New Roman" panose="02020603050405020304" pitchFamily="18" charset="0"/>
                    <a:cs typeface="Times New Roman" panose="02020603050405020304" pitchFamily="18" charset="0"/>
                  </a:rPr>
                  <a:t>Critic</a:t>
                </a:r>
              </a:p>
            </p:txBody>
          </p:sp>
          <p:cxnSp>
            <p:nvCxnSpPr>
              <p:cNvPr id="22" name="Elbow Connector 39">
                <a:extLst>
                  <a:ext uri="{FF2B5EF4-FFF2-40B4-BE49-F238E27FC236}">
                    <a16:creationId xmlns:a16="http://schemas.microsoft.com/office/drawing/2014/main" id="{89E55EE9-DAB2-40B9-C9D7-9486AE654298}"/>
                  </a:ext>
                </a:extLst>
              </p:cNvPr>
              <p:cNvCxnSpPr>
                <a:endCxn id="21" idx="0"/>
              </p:cNvCxnSpPr>
              <p:nvPr/>
            </p:nvCxnSpPr>
            <p:spPr>
              <a:xfrm rot="16200000" flipH="1">
                <a:off x="3939545" y="2903565"/>
                <a:ext cx="700636" cy="510534"/>
              </a:xfrm>
              <a:prstGeom prst="bentConnector3">
                <a:avLst>
                  <a:gd name="adj1" fmla="val -1272"/>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FC2D6E0D-5F16-207F-9640-1985BD08F66A}"/>
                  </a:ext>
                </a:extLst>
              </p:cNvPr>
              <p:cNvCxnSpPr>
                <a:cxnSpLocks/>
              </p:cNvCxnSpPr>
              <p:nvPr/>
            </p:nvCxnSpPr>
            <p:spPr>
              <a:xfrm flipH="1" flipV="1">
                <a:off x="2569029" y="2386510"/>
                <a:ext cx="1559051" cy="11661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17" name="TextBox 16">
              <a:extLst>
                <a:ext uri="{FF2B5EF4-FFF2-40B4-BE49-F238E27FC236}">
                  <a16:creationId xmlns:a16="http://schemas.microsoft.com/office/drawing/2014/main" id="{07B993C9-E933-7D97-4E1E-14C7D8E3F358}"/>
                </a:ext>
              </a:extLst>
            </p:cNvPr>
            <p:cNvSpPr txBox="1"/>
            <p:nvPr/>
          </p:nvSpPr>
          <p:spPr>
            <a:xfrm>
              <a:off x="292542" y="4571554"/>
              <a:ext cx="3738135" cy="508249"/>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Reinforcement Learning</a:t>
              </a:r>
            </a:p>
          </p:txBody>
        </p:sp>
      </p:grpSp>
      <p:pic>
        <p:nvPicPr>
          <p:cNvPr id="2050" name="Picture 2" descr="figure 1">
            <a:extLst>
              <a:ext uri="{FF2B5EF4-FFF2-40B4-BE49-F238E27FC236}">
                <a16:creationId xmlns:a16="http://schemas.microsoft.com/office/drawing/2014/main" id="{BF849430-0EC5-0DC8-1075-8B72D81FE1AE}"/>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72049" y="3303070"/>
            <a:ext cx="2743201" cy="27792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ACEA845-3B0A-4C11-9A94-06A6F522F4DC}"/>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14714" y="3911134"/>
            <a:ext cx="4818300" cy="235645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C692D49-D2F0-DB92-4B88-534CA2DDD1D5}"/>
              </a:ext>
            </a:extLst>
          </p:cNvPr>
          <p:cNvSpPr txBox="1"/>
          <p:nvPr/>
        </p:nvSpPr>
        <p:spPr>
          <a:xfrm>
            <a:off x="10393880" y="3557660"/>
            <a:ext cx="1651414" cy="307777"/>
          </a:xfrm>
          <a:prstGeom prst="rect">
            <a:avLst/>
          </a:prstGeom>
          <a:noFill/>
        </p:spPr>
        <p:txBody>
          <a:bodyPr wrap="none" rtlCol="0">
            <a:spAutoFit/>
          </a:bodyPr>
          <a:lstStyle/>
          <a:p>
            <a:r>
              <a:rPr lang="en-US" sz="1400" dirty="0" err="1">
                <a:solidFill>
                  <a:srgbClr val="C00000"/>
                </a:solidFill>
                <a:latin typeface="Times New Roman" panose="02020603050405020304" pitchFamily="18" charset="0"/>
                <a:cs typeface="Times New Roman" panose="02020603050405020304" pitchFamily="18" charset="0"/>
              </a:rPr>
              <a:t>D’angelo</a:t>
            </a:r>
            <a:r>
              <a:rPr lang="en-US" sz="1400" dirty="0">
                <a:solidFill>
                  <a:srgbClr val="C00000"/>
                </a:solidFill>
                <a:latin typeface="Times New Roman" panose="02020603050405020304" pitchFamily="18" charset="0"/>
                <a:cs typeface="Times New Roman" panose="02020603050405020304" pitchFamily="18" charset="0"/>
              </a:rPr>
              <a:t> et.al.,2016</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0833C60B-76A6-8D1A-0CEC-8AB038E216CE}"/>
              </a:ext>
            </a:extLst>
          </p:cNvPr>
          <p:cNvSpPr txBox="1"/>
          <p:nvPr/>
        </p:nvSpPr>
        <p:spPr>
          <a:xfrm>
            <a:off x="2021915" y="6386197"/>
            <a:ext cx="8893335" cy="400110"/>
          </a:xfrm>
          <a:prstGeom prst="rect">
            <a:avLst/>
          </a:prstGeom>
          <a:solidFill>
            <a:schemeClr val="bg2"/>
          </a:solidFill>
        </p:spPr>
        <p:txBody>
          <a:bodyPr wrap="square" rtlCol="0">
            <a:spAutoFit/>
          </a:bodyPr>
          <a:lstStyle/>
          <a:p>
            <a:r>
              <a:rPr lang="en-IN" sz="1000" dirty="0">
                <a:effectLst/>
                <a:latin typeface="g_d0_f7"/>
              </a:rPr>
              <a:t>Schilling K, </a:t>
            </a:r>
            <a:r>
              <a:rPr lang="en-IN" sz="1000" dirty="0" err="1">
                <a:effectLst/>
                <a:latin typeface="g_d0_f7"/>
              </a:rPr>
              <a:t>Oberdick</a:t>
            </a:r>
            <a:r>
              <a:rPr lang="en-IN" sz="1000" dirty="0">
                <a:effectLst/>
                <a:latin typeface="g_d0_f7"/>
              </a:rPr>
              <a:t> J, Rossi F, </a:t>
            </a:r>
            <a:r>
              <a:rPr lang="en-IN" sz="1000" dirty="0" err="1">
                <a:effectLst/>
                <a:latin typeface="g_d0_f7"/>
              </a:rPr>
              <a:t>Baader</a:t>
            </a:r>
            <a:r>
              <a:rPr lang="en-IN" sz="1000" dirty="0">
                <a:effectLst/>
                <a:latin typeface="g_d0_f7"/>
              </a:rPr>
              <a:t> SL (2008) Besides </a:t>
            </a:r>
            <a:r>
              <a:rPr lang="en-IN" sz="1000" dirty="0" err="1">
                <a:effectLst/>
                <a:latin typeface="g_d0_f7"/>
              </a:rPr>
              <a:t>Purkinjecells</a:t>
            </a:r>
            <a:r>
              <a:rPr lang="en-IN" sz="1000" dirty="0">
                <a:effectLst/>
                <a:latin typeface="g_d0_f7"/>
              </a:rPr>
              <a:t> and granule neurons: an appraisal of the cell biology </a:t>
            </a:r>
            <a:r>
              <a:rPr lang="en-IN" sz="1000" dirty="0" err="1">
                <a:effectLst/>
                <a:latin typeface="g_d0_f7"/>
              </a:rPr>
              <a:t>ofthe</a:t>
            </a:r>
            <a:r>
              <a:rPr lang="en-IN" sz="1000" dirty="0">
                <a:effectLst/>
                <a:latin typeface="g_d0_f7"/>
              </a:rPr>
              <a:t> interneurons of the cerebellar cortex. </a:t>
            </a:r>
            <a:r>
              <a:rPr lang="en-IN" sz="1000" dirty="0" err="1">
                <a:effectLst/>
                <a:latin typeface="g_d0_f7"/>
              </a:rPr>
              <a:t>Histochem</a:t>
            </a:r>
            <a:r>
              <a:rPr lang="en-IN" sz="1000" dirty="0">
                <a:effectLst/>
                <a:latin typeface="g_d0_f7"/>
              </a:rPr>
              <a:t> Cell Biol130:601–615</a:t>
            </a:r>
            <a:r>
              <a:rPr lang="en-IN" sz="1000" dirty="0"/>
              <a:t> </a:t>
            </a:r>
            <a:endParaRPr lang="en-IN" sz="1000" dirty="0">
              <a:latin typeface="Times New Roman" panose="02020603050405020304" pitchFamily="18" charset="0"/>
              <a:cs typeface="Times New Roman" panose="02020603050405020304" pitchFamily="18" charset="0"/>
            </a:endParaRPr>
          </a:p>
        </p:txBody>
      </p:sp>
      <p:sp>
        <p:nvSpPr>
          <p:cNvPr id="26" name="Slide Number Placeholder 11">
            <a:extLst>
              <a:ext uri="{FF2B5EF4-FFF2-40B4-BE49-F238E27FC236}">
                <a16:creationId xmlns:a16="http://schemas.microsoft.com/office/drawing/2014/main" id="{B7DAE2DC-88A2-946D-6FCF-27A5323EF186}"/>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43</a:t>
            </a:fld>
            <a:endParaRPr lang="en-US" dirty="0">
              <a:solidFill>
                <a:schemeClr val="bg1"/>
              </a:solidFill>
            </a:endParaRPr>
          </a:p>
        </p:txBody>
      </p:sp>
    </p:spTree>
    <p:custDataLst>
      <p:tags r:id="rId1"/>
    </p:custDataLst>
    <p:extLst>
      <p:ext uri="{BB962C8B-B14F-4D97-AF65-F5344CB8AC3E}">
        <p14:creationId xmlns:p14="http://schemas.microsoft.com/office/powerpoint/2010/main" val="7283803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66A9C4-AAC7-EAE9-5584-A0D9D52333EA}"/>
              </a:ext>
            </a:extLst>
          </p:cNvPr>
          <p:cNvPicPr>
            <a:picLocks noChangeAspect="1"/>
          </p:cNvPicPr>
          <p:nvPr/>
        </p:nvPicPr>
        <p:blipFill rotWithShape="1">
          <a:blip r:embed="rId3">
            <a:extLst>
              <a:ext uri="{28A0092B-C50C-407E-A947-70E740481C1C}">
                <a14:useLocalDpi xmlns:a14="http://schemas.microsoft.com/office/drawing/2010/main" val="0"/>
              </a:ext>
            </a:extLst>
          </a:blip>
          <a:srcRect t="17101" r="12194" b="3948"/>
          <a:stretch/>
        </p:blipFill>
        <p:spPr>
          <a:xfrm>
            <a:off x="0" y="1474051"/>
            <a:ext cx="12197765" cy="4823447"/>
          </a:xfrm>
          <a:prstGeom prst="rect">
            <a:avLst/>
          </a:prstGeom>
        </p:spPr>
      </p:pic>
      <p:sp>
        <p:nvSpPr>
          <p:cNvPr id="5" name="TextBox 4">
            <a:extLst>
              <a:ext uri="{FF2B5EF4-FFF2-40B4-BE49-F238E27FC236}">
                <a16:creationId xmlns:a16="http://schemas.microsoft.com/office/drawing/2014/main" id="{9127D446-A8FC-C6D7-9CDB-505B6E880B5B}"/>
              </a:ext>
            </a:extLst>
          </p:cNvPr>
          <p:cNvSpPr txBox="1"/>
          <p:nvPr/>
        </p:nvSpPr>
        <p:spPr>
          <a:xfrm>
            <a:off x="4039064" y="192576"/>
            <a:ext cx="4127155" cy="523220"/>
          </a:xfrm>
          <a:prstGeom prst="rect">
            <a:avLst/>
          </a:prstGeom>
          <a:solidFill>
            <a:srgbClr val="FFC000"/>
          </a:solidFill>
          <a:ln>
            <a:noFill/>
          </a:ln>
        </p:spPr>
        <p:txBody>
          <a:bodyPr wrap="none" lIns="91440" tIns="45720" rIns="91440" bIns="45720" rtlCol="0" anchor="t">
            <a:spAutoFit/>
          </a:bodyPr>
          <a:lstStyle/>
          <a:p>
            <a:r>
              <a:rPr lang="en-IN" sz="2800" dirty="0">
                <a:solidFill>
                  <a:srgbClr val="552699"/>
                </a:solidFill>
                <a:latin typeface="Times New Roman"/>
                <a:cs typeface="Times New Roman"/>
              </a:rPr>
              <a:t>www.amrita.edu/mindbrain</a:t>
            </a:r>
          </a:p>
        </p:txBody>
      </p:sp>
      <p:pic>
        <p:nvPicPr>
          <p:cNvPr id="6" name="Picture 5">
            <a:extLst>
              <a:ext uri="{FF2B5EF4-FFF2-40B4-BE49-F238E27FC236}">
                <a16:creationId xmlns:a16="http://schemas.microsoft.com/office/drawing/2014/main" id="{42FBD409-5A4B-F422-7E7A-C8E033CABF40}"/>
              </a:ext>
            </a:extLst>
          </p:cNvPr>
          <p:cNvPicPr>
            <a:picLocks noChangeAspect="1"/>
          </p:cNvPicPr>
          <p:nvPr/>
        </p:nvPicPr>
        <p:blipFill>
          <a:blip r:embed="rId4"/>
          <a:srcRect l="19512" t="8237" r="8647" b="21754"/>
          <a:stretch/>
        </p:blipFill>
        <p:spPr>
          <a:xfrm>
            <a:off x="3351366" y="802778"/>
            <a:ext cx="2365475" cy="456420"/>
          </a:xfrm>
          <a:prstGeom prst="rect">
            <a:avLst/>
          </a:prstGeom>
        </p:spPr>
      </p:pic>
      <p:pic>
        <p:nvPicPr>
          <p:cNvPr id="7" name="Picture 6">
            <a:extLst>
              <a:ext uri="{FF2B5EF4-FFF2-40B4-BE49-F238E27FC236}">
                <a16:creationId xmlns:a16="http://schemas.microsoft.com/office/drawing/2014/main" id="{CDE86364-A05D-768B-BCC5-BB64C26EBBA4}"/>
              </a:ext>
            </a:extLst>
          </p:cNvPr>
          <p:cNvPicPr>
            <a:picLocks noChangeAspect="1"/>
          </p:cNvPicPr>
          <p:nvPr/>
        </p:nvPicPr>
        <p:blipFill>
          <a:blip r:embed="rId5"/>
          <a:srcRect l="14671" t="13103" r="8084" b="15252"/>
          <a:stretch/>
        </p:blipFill>
        <p:spPr>
          <a:xfrm>
            <a:off x="879454" y="805735"/>
            <a:ext cx="2368028" cy="522378"/>
          </a:xfrm>
          <a:prstGeom prst="rect">
            <a:avLst/>
          </a:prstGeom>
        </p:spPr>
      </p:pic>
      <p:pic>
        <p:nvPicPr>
          <p:cNvPr id="8" name="Picture 7">
            <a:extLst>
              <a:ext uri="{FF2B5EF4-FFF2-40B4-BE49-F238E27FC236}">
                <a16:creationId xmlns:a16="http://schemas.microsoft.com/office/drawing/2014/main" id="{B708D54A-2CBE-1066-EB3C-652D5A8E3A7E}"/>
              </a:ext>
            </a:extLst>
          </p:cNvPr>
          <p:cNvPicPr>
            <a:picLocks noChangeAspect="1"/>
          </p:cNvPicPr>
          <p:nvPr/>
        </p:nvPicPr>
        <p:blipFill>
          <a:blip r:embed="rId6"/>
          <a:srcRect l="21462" t="16976" r="3629" b="12437"/>
          <a:stretch/>
        </p:blipFill>
        <p:spPr>
          <a:xfrm>
            <a:off x="5719545" y="802306"/>
            <a:ext cx="3410488" cy="579589"/>
          </a:xfrm>
          <a:prstGeom prst="rect">
            <a:avLst/>
          </a:prstGeom>
        </p:spPr>
      </p:pic>
      <p:pic>
        <p:nvPicPr>
          <p:cNvPr id="9" name="Picture 8">
            <a:extLst>
              <a:ext uri="{FF2B5EF4-FFF2-40B4-BE49-F238E27FC236}">
                <a16:creationId xmlns:a16="http://schemas.microsoft.com/office/drawing/2014/main" id="{B38E0E8E-1CE9-618B-F068-B7515BDC9E9F}"/>
              </a:ext>
            </a:extLst>
          </p:cNvPr>
          <p:cNvPicPr>
            <a:picLocks noChangeAspect="1"/>
          </p:cNvPicPr>
          <p:nvPr/>
        </p:nvPicPr>
        <p:blipFill>
          <a:blip r:embed="rId7"/>
          <a:srcRect l="21803" t="23889" r="25786" b="20506"/>
          <a:stretch/>
        </p:blipFill>
        <p:spPr>
          <a:xfrm>
            <a:off x="9128334" y="867866"/>
            <a:ext cx="2294765" cy="461680"/>
          </a:xfrm>
          <a:prstGeom prst="rect">
            <a:avLst/>
          </a:prstGeom>
        </p:spPr>
      </p:pic>
      <p:sp>
        <p:nvSpPr>
          <p:cNvPr id="10" name="Slide Number Placeholder 11">
            <a:extLst>
              <a:ext uri="{FF2B5EF4-FFF2-40B4-BE49-F238E27FC236}">
                <a16:creationId xmlns:a16="http://schemas.microsoft.com/office/drawing/2014/main" id="{65AB022D-7F6D-37A9-541C-CD2D9DF8A284}"/>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44</a:t>
            </a:fld>
            <a:endParaRPr lang="en-US" dirty="0">
              <a:solidFill>
                <a:schemeClr val="bg1"/>
              </a:solidFill>
            </a:endParaRPr>
          </a:p>
        </p:txBody>
      </p:sp>
    </p:spTree>
    <p:extLst>
      <p:ext uri="{BB962C8B-B14F-4D97-AF65-F5344CB8AC3E}">
        <p14:creationId xmlns:p14="http://schemas.microsoft.com/office/powerpoint/2010/main" val="3738761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A9B3215-0164-87AC-BFF1-FD848334D715}"/>
              </a:ext>
            </a:extLst>
          </p:cNvPr>
          <p:cNvSpPr>
            <a:spLocks noGrp="1"/>
          </p:cNvSpPr>
          <p:nvPr>
            <p:ph idx="1"/>
          </p:nvPr>
        </p:nvSpPr>
        <p:spPr>
          <a:xfrm>
            <a:off x="358005" y="980019"/>
            <a:ext cx="6271395" cy="4328320"/>
          </a:xfrm>
        </p:spPr>
        <p:txBody>
          <a:bodyPr>
            <a:normAutofit/>
          </a:bodyPr>
          <a:lstStyle/>
          <a:p>
            <a:r>
              <a:rPr lang="en-US" sz="2400" dirty="0">
                <a:latin typeface="Times New Roman" panose="02020603050405020304" pitchFamily="18" charset="0"/>
                <a:cs typeface="Times New Roman" panose="02020603050405020304" pitchFamily="18" charset="0"/>
              </a:rPr>
              <a:t>Marr's computational insights- error based learning </a:t>
            </a:r>
          </a:p>
          <a:p>
            <a:r>
              <a:rPr lang="en-US" sz="2400" dirty="0">
                <a:latin typeface="Times New Roman" panose="02020603050405020304" pitchFamily="18" charset="0"/>
                <a:cs typeface="Times New Roman" panose="02020603050405020304" pitchFamily="18" charset="0"/>
              </a:rPr>
              <a:t>Albus's theoretical framework- supervised learning </a:t>
            </a:r>
          </a:p>
          <a:p>
            <a:r>
              <a:rPr lang="en-US" sz="2400" dirty="0">
                <a:latin typeface="Times New Roman" panose="02020603050405020304" pitchFamily="18" charset="0"/>
                <a:cs typeface="Times New Roman" panose="02020603050405020304" pitchFamily="18" charset="0"/>
              </a:rPr>
              <a:t>Ito's experimental findings-synaptic plasticity. </a:t>
            </a:r>
          </a:p>
          <a:p>
            <a:r>
              <a:rPr lang="en-US" sz="2400" dirty="0">
                <a:latin typeface="Times New Roman" panose="02020603050405020304" pitchFamily="18" charset="0"/>
                <a:cs typeface="Times New Roman" panose="02020603050405020304" pitchFamily="18" charset="0"/>
              </a:rPr>
              <a:t>Cerebellum functions as a predictive controller </a:t>
            </a:r>
          </a:p>
          <a:p>
            <a:pPr lvl="1"/>
            <a:r>
              <a:rPr lang="en-US" sz="2000" dirty="0">
                <a:latin typeface="Times New Roman" panose="02020603050405020304" pitchFamily="18" charset="0"/>
                <a:cs typeface="Times New Roman" panose="02020603050405020304" pitchFamily="18" charset="0"/>
              </a:rPr>
              <a:t>generates internal models of body dynamics, </a:t>
            </a:r>
          </a:p>
          <a:p>
            <a:pPr lvl="1"/>
            <a:r>
              <a:rPr lang="en-US" sz="2000" dirty="0">
                <a:latin typeface="Times New Roman" panose="02020603050405020304" pitchFamily="18" charset="0"/>
                <a:cs typeface="Times New Roman" panose="02020603050405020304" pitchFamily="18" charset="0"/>
              </a:rPr>
              <a:t>learns from sensory feedback </a:t>
            </a:r>
          </a:p>
          <a:p>
            <a:pPr lvl="1"/>
            <a:r>
              <a:rPr lang="en-US" sz="2000" dirty="0">
                <a:latin typeface="Times New Roman" panose="02020603050405020304" pitchFamily="18" charset="0"/>
                <a:cs typeface="Times New Roman" panose="02020603050405020304" pitchFamily="18" charset="0"/>
              </a:rPr>
              <a:t>refine motor commands,</a:t>
            </a:r>
          </a:p>
          <a:p>
            <a:pPr lvl="1"/>
            <a:r>
              <a:rPr lang="en-US" sz="2000" dirty="0">
                <a:latin typeface="Times New Roman" panose="02020603050405020304" pitchFamily="18" charset="0"/>
                <a:cs typeface="Times New Roman" panose="02020603050405020304" pitchFamily="18" charset="0"/>
              </a:rPr>
              <a:t>adapts movements through synaptic plasticity.</a:t>
            </a:r>
          </a:p>
        </p:txBody>
      </p:sp>
      <p:pic>
        <p:nvPicPr>
          <p:cNvPr id="4" name="Picture 3">
            <a:extLst>
              <a:ext uri="{FF2B5EF4-FFF2-40B4-BE49-F238E27FC236}">
                <a16:creationId xmlns:a16="http://schemas.microsoft.com/office/drawing/2014/main" id="{FC7114D2-B604-A7DE-E34D-A897392DBBE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13082" y="791625"/>
            <a:ext cx="4002263" cy="2551728"/>
          </a:xfrm>
          <a:prstGeom prst="rect">
            <a:avLst/>
          </a:prstGeom>
        </p:spPr>
      </p:pic>
      <p:sp>
        <p:nvSpPr>
          <p:cNvPr id="8" name="Title 2">
            <a:extLst>
              <a:ext uri="{FF2B5EF4-FFF2-40B4-BE49-F238E27FC236}">
                <a16:creationId xmlns:a16="http://schemas.microsoft.com/office/drawing/2014/main" id="{734E854D-54CC-1CAF-1B19-BB1E27A6717E}"/>
              </a:ext>
            </a:extLst>
          </p:cNvPr>
          <p:cNvSpPr txBox="1">
            <a:spLocks/>
          </p:cNvSpPr>
          <p:nvPr/>
        </p:nvSpPr>
        <p:spPr>
          <a:xfrm>
            <a:off x="4044359" y="235849"/>
            <a:ext cx="4103281" cy="555776"/>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solidFill>
                  <a:schemeClr val="bg1"/>
                </a:solidFill>
                <a:latin typeface="Times New Roman" panose="02020603050405020304" pitchFamily="18" charset="0"/>
                <a:cs typeface="Times New Roman" panose="02020603050405020304" pitchFamily="18" charset="0"/>
              </a:rPr>
              <a:t>Marr Albus Ito Theory</a:t>
            </a:r>
            <a:endParaRPr lang="en-US" sz="2800" b="1" dirty="0">
              <a:solidFill>
                <a:schemeClr val="bg1"/>
              </a:solidFill>
              <a:latin typeface="Baskerville Old Face" panose="02020602080505020303" pitchFamily="18" charset="0"/>
            </a:endParaRPr>
          </a:p>
        </p:txBody>
      </p:sp>
      <p:pic>
        <p:nvPicPr>
          <p:cNvPr id="6" name="Picture 5">
            <a:extLst>
              <a:ext uri="{FF2B5EF4-FFF2-40B4-BE49-F238E27FC236}">
                <a16:creationId xmlns:a16="http://schemas.microsoft.com/office/drawing/2014/main" id="{AD8DFACA-24E9-A6B9-328A-A5E33664CE1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784418" y="3253990"/>
            <a:ext cx="4242714" cy="3115743"/>
          </a:xfrm>
          <a:prstGeom prst="rect">
            <a:avLst/>
          </a:prstGeom>
        </p:spPr>
      </p:pic>
      <p:graphicFrame>
        <p:nvGraphicFramePr>
          <p:cNvPr id="12" name="Diagram 11">
            <a:extLst>
              <a:ext uri="{FF2B5EF4-FFF2-40B4-BE49-F238E27FC236}">
                <a16:creationId xmlns:a16="http://schemas.microsoft.com/office/drawing/2014/main" id="{264AAE06-2202-DA6B-307A-78848B492BAB}"/>
              </a:ext>
            </a:extLst>
          </p:cNvPr>
          <p:cNvGraphicFramePr/>
          <p:nvPr>
            <p:extLst>
              <p:ext uri="{D42A27DB-BD31-4B8C-83A1-F6EECF244321}">
                <p14:modId xmlns:p14="http://schemas.microsoft.com/office/powerpoint/2010/main" val="1290031922"/>
              </p:ext>
            </p:extLst>
          </p:nvPr>
        </p:nvGraphicFramePr>
        <p:xfrm>
          <a:off x="312101" y="3069621"/>
          <a:ext cx="6457950" cy="48799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TextBox 12">
            <a:extLst>
              <a:ext uri="{FF2B5EF4-FFF2-40B4-BE49-F238E27FC236}">
                <a16:creationId xmlns:a16="http://schemas.microsoft.com/office/drawing/2014/main" id="{F0D78D2C-22AF-37F2-0F39-7318030AE3D0}"/>
              </a:ext>
            </a:extLst>
          </p:cNvPr>
          <p:cNvSpPr txBox="1"/>
          <p:nvPr/>
        </p:nvSpPr>
        <p:spPr>
          <a:xfrm>
            <a:off x="10361249" y="2915733"/>
            <a:ext cx="1481496"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Sanger et.al.,2020</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4B9EAFFF-8D37-78A2-463D-967E6FECAD82}"/>
              </a:ext>
            </a:extLst>
          </p:cNvPr>
          <p:cNvSpPr/>
          <p:nvPr/>
        </p:nvSpPr>
        <p:spPr>
          <a:xfrm>
            <a:off x="1994169" y="6389634"/>
            <a:ext cx="9192638" cy="400110"/>
          </a:xfrm>
          <a:prstGeom prst="rect">
            <a:avLst/>
          </a:prstGeom>
          <a:solidFill>
            <a:schemeClr val="bg2">
              <a:lumMod val="90000"/>
            </a:schemeClr>
          </a:solidFill>
        </p:spPr>
        <p:txBody>
          <a:bodyPr wrap="square">
            <a:spAutoFit/>
          </a:bodyPr>
          <a:lstStyle/>
          <a:p>
            <a:r>
              <a:rPr lang="en-US" sz="1000" dirty="0">
                <a:latin typeface="Times New Roman" panose="02020603050405020304" pitchFamily="18" charset="0"/>
                <a:ea typeface="Calibri" panose="020F0502020204030204" pitchFamily="34" charset="0"/>
                <a:cs typeface="Times New Roman" panose="02020603050405020304" pitchFamily="18" charset="0"/>
              </a:rPr>
              <a:t>Sanger, T.D., Yamashita, O. and </a:t>
            </a:r>
            <a:r>
              <a:rPr lang="en-US" sz="1000" dirty="0" err="1">
                <a:latin typeface="Times New Roman" panose="02020603050405020304" pitchFamily="18" charset="0"/>
                <a:ea typeface="Calibri" panose="020F0502020204030204" pitchFamily="34" charset="0"/>
                <a:cs typeface="Times New Roman" panose="02020603050405020304" pitchFamily="18" charset="0"/>
              </a:rPr>
              <a:t>Kawato</a:t>
            </a:r>
            <a:r>
              <a:rPr lang="en-US" sz="1000" dirty="0">
                <a:latin typeface="Times New Roman" panose="02020603050405020304" pitchFamily="18" charset="0"/>
                <a:ea typeface="Calibri" panose="020F0502020204030204" pitchFamily="34" charset="0"/>
                <a:cs typeface="Times New Roman" panose="02020603050405020304" pitchFamily="18" charset="0"/>
              </a:rPr>
              <a:t>, M. (2020), Expansion coding and computation in the cerebellum: 50 years after the Marr–Albus codon theory. J </a:t>
            </a:r>
            <a:r>
              <a:rPr lang="en-US" sz="1000" dirty="0" err="1">
                <a:latin typeface="Times New Roman" panose="02020603050405020304" pitchFamily="18" charset="0"/>
                <a:ea typeface="Calibri" panose="020F0502020204030204" pitchFamily="34" charset="0"/>
                <a:cs typeface="Times New Roman" panose="02020603050405020304" pitchFamily="18" charset="0"/>
              </a:rPr>
              <a:t>Physiol</a:t>
            </a:r>
            <a:r>
              <a:rPr lang="en-US" sz="1000" dirty="0">
                <a:latin typeface="Times New Roman" panose="02020603050405020304" pitchFamily="18" charset="0"/>
                <a:ea typeface="Calibri" panose="020F0502020204030204" pitchFamily="34" charset="0"/>
                <a:cs typeface="Times New Roman" panose="02020603050405020304" pitchFamily="18" charset="0"/>
              </a:rPr>
              <a:t>, 598: 913-928. https://doi.org/10.1113/JP278745</a:t>
            </a:r>
            <a:endParaRPr lang="en-US" sz="1000" dirty="0">
              <a:latin typeface="Times New Roman" panose="02020603050405020304" pitchFamily="18" charset="0"/>
              <a:cs typeface="Times New Roman" panose="02020603050405020304" pitchFamily="18" charset="0"/>
            </a:endParaRPr>
          </a:p>
        </p:txBody>
      </p:sp>
      <p:sp>
        <p:nvSpPr>
          <p:cNvPr id="3" name="Slide Number Placeholder 11">
            <a:extLst>
              <a:ext uri="{FF2B5EF4-FFF2-40B4-BE49-F238E27FC236}">
                <a16:creationId xmlns:a16="http://schemas.microsoft.com/office/drawing/2014/main" id="{465AA1B6-F726-922B-116C-67DD2A32506C}"/>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5</a:t>
            </a:fld>
            <a:endParaRPr lang="en-US" dirty="0">
              <a:solidFill>
                <a:schemeClr val="bg1"/>
              </a:solidFill>
            </a:endParaRPr>
          </a:p>
        </p:txBody>
      </p:sp>
    </p:spTree>
    <p:custDataLst>
      <p:tags r:id="rId1"/>
    </p:custDataLst>
    <p:extLst>
      <p:ext uri="{BB962C8B-B14F-4D97-AF65-F5344CB8AC3E}">
        <p14:creationId xmlns:p14="http://schemas.microsoft.com/office/powerpoint/2010/main" val="2235392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3522223" y="333839"/>
            <a:ext cx="5147553" cy="555776"/>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solidFill>
                  <a:schemeClr val="bg1"/>
                </a:solidFill>
                <a:latin typeface="Times New Roman" panose="02020603050405020304" pitchFamily="18" charset="0"/>
                <a:cs typeface="Times New Roman" panose="02020603050405020304" pitchFamily="18" charset="0"/>
              </a:rPr>
              <a:t>Sensory perception in cerebellum</a:t>
            </a:r>
          </a:p>
          <a:p>
            <a:endParaRPr lang="en-US" sz="2800" dirty="0">
              <a:solidFill>
                <a:schemeClr val="bg1"/>
              </a:solidFill>
              <a:latin typeface="Baskerville Old Face" panose="02020602080505020303" pitchFamily="18" charset="0"/>
            </a:endParaRPr>
          </a:p>
        </p:txBody>
      </p:sp>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66024" y="1068083"/>
            <a:ext cx="7876310" cy="5043571"/>
          </a:xfrm>
          <a:prstGeom prst="rect">
            <a:avLst/>
          </a:prstGeom>
        </p:spPr>
      </p:pic>
      <p:sp>
        <p:nvSpPr>
          <p:cNvPr id="4" name="Rectangle 3">
            <a:extLst>
              <a:ext uri="{FF2B5EF4-FFF2-40B4-BE49-F238E27FC236}">
                <a16:creationId xmlns:a16="http://schemas.microsoft.com/office/drawing/2014/main" id="{FD29ABD3-2AF4-F1E6-7999-EF0AAC144285}"/>
              </a:ext>
            </a:extLst>
          </p:cNvPr>
          <p:cNvSpPr/>
          <p:nvPr/>
        </p:nvSpPr>
        <p:spPr>
          <a:xfrm>
            <a:off x="1984455" y="6401418"/>
            <a:ext cx="9027256" cy="400110"/>
          </a:xfrm>
          <a:prstGeom prst="rect">
            <a:avLst/>
          </a:prstGeom>
          <a:solidFill>
            <a:schemeClr val="bg2">
              <a:lumMod val="90000"/>
            </a:schemeClr>
          </a:solidFill>
        </p:spPr>
        <p:txBody>
          <a:bodyPr wrap="square">
            <a:spAutoFit/>
          </a:bodyPr>
          <a:lstStyle/>
          <a:p>
            <a:r>
              <a:rPr lang="en-US" sz="1000" dirty="0">
                <a:latin typeface="Times New Roman" panose="02020603050405020304" pitchFamily="18" charset="0"/>
                <a:ea typeface="Calibri" panose="020F0502020204030204" pitchFamily="34" charset="0"/>
                <a:cs typeface="Times New Roman" panose="02020603050405020304" pitchFamily="18" charset="0"/>
              </a:rPr>
              <a:t>Rajendran A, Vijayan A, Chaitanya M, Nair B, Diwakar S., Computational Modelling of Cerebellum Granule Neuron Temporal Responses for Auditory and Visual Stimuli, International Journal of Advanced Intelligence Paradigms, 2018, 10.1504/IJAIP.2018.10011493.</a:t>
            </a:r>
          </a:p>
        </p:txBody>
      </p:sp>
      <p:sp>
        <p:nvSpPr>
          <p:cNvPr id="5" name="TextBox 4">
            <a:extLst>
              <a:ext uri="{FF2B5EF4-FFF2-40B4-BE49-F238E27FC236}">
                <a16:creationId xmlns:a16="http://schemas.microsoft.com/office/drawing/2014/main" id="{4421D95F-5B10-8856-630A-42AD41B3AAE6}"/>
              </a:ext>
            </a:extLst>
          </p:cNvPr>
          <p:cNvSpPr txBox="1"/>
          <p:nvPr/>
        </p:nvSpPr>
        <p:spPr>
          <a:xfrm>
            <a:off x="565589" y="5350297"/>
            <a:ext cx="1721946"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Rajendran et.al.,2021</a:t>
            </a:r>
            <a:endParaRPr lang="en-IN" sz="1400" dirty="0">
              <a:solidFill>
                <a:srgbClr val="C00000"/>
              </a:solidFill>
              <a:latin typeface="Times New Roman" panose="02020603050405020304" pitchFamily="18" charset="0"/>
              <a:cs typeface="Times New Roman" panose="02020603050405020304" pitchFamily="18" charset="0"/>
            </a:endParaRPr>
          </a:p>
        </p:txBody>
      </p:sp>
      <p:pic>
        <p:nvPicPr>
          <p:cNvPr id="1026" name="Picture 2" descr="Contralateral cortico-ponto-cerebellar pathways reconstruction in humans in  vivo: implications for reciprocal cerebro-cerebellar structural  connectivity in motor and non-motor areas | Scientific Reports">
            <a:extLst>
              <a:ext uri="{FF2B5EF4-FFF2-40B4-BE49-F238E27FC236}">
                <a16:creationId xmlns:a16="http://schemas.microsoft.com/office/drawing/2014/main" id="{F26AB6FE-E245-FD1A-6EBA-F89ED869760D}"/>
              </a:ext>
            </a:extLst>
          </p:cNvPr>
          <p:cNvPicPr>
            <a:picLocks noChangeAspect="1" noChangeArrowheads="1"/>
          </p:cNvPicPr>
          <p:nvPr/>
        </p:nvPicPr>
        <p:blipFill>
          <a:blip r:embed="rId6">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8541116" y="1507703"/>
            <a:ext cx="3085295" cy="384259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BCE7A11B-9230-D8D4-B2FE-C88100EAEDC9}"/>
              </a:ext>
            </a:extLst>
          </p:cNvPr>
          <p:cNvCxnSpPr/>
          <p:nvPr/>
        </p:nvCxnSpPr>
        <p:spPr>
          <a:xfrm>
            <a:off x="8248147" y="2013016"/>
            <a:ext cx="0" cy="3226519"/>
          </a:xfrm>
          <a:prstGeom prst="line">
            <a:avLst/>
          </a:prstGeom>
          <a:ln w="28575">
            <a:solidFill>
              <a:srgbClr val="C00000"/>
            </a:solidFill>
          </a:ln>
        </p:spPr>
        <p:style>
          <a:lnRef idx="3">
            <a:schemeClr val="accent2"/>
          </a:lnRef>
          <a:fillRef idx="0">
            <a:schemeClr val="accent2"/>
          </a:fillRef>
          <a:effectRef idx="2">
            <a:schemeClr val="accent2"/>
          </a:effectRef>
          <a:fontRef idx="minor">
            <a:schemeClr val="tx1"/>
          </a:fontRef>
        </p:style>
      </p:cxnSp>
      <p:sp>
        <p:nvSpPr>
          <p:cNvPr id="7" name="Slide Number Placeholder 11">
            <a:extLst>
              <a:ext uri="{FF2B5EF4-FFF2-40B4-BE49-F238E27FC236}">
                <a16:creationId xmlns:a16="http://schemas.microsoft.com/office/drawing/2014/main" id="{1368BD7C-7948-763C-AD23-25580BA141F2}"/>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6</a:t>
            </a:fld>
            <a:endParaRPr lang="en-US" dirty="0">
              <a:solidFill>
                <a:schemeClr val="bg1"/>
              </a:solidFill>
            </a:endParaRPr>
          </a:p>
        </p:txBody>
      </p:sp>
    </p:spTree>
    <p:custDataLst>
      <p:tags r:id="rId1"/>
    </p:custDataLst>
    <p:extLst>
      <p:ext uri="{BB962C8B-B14F-4D97-AF65-F5344CB8AC3E}">
        <p14:creationId xmlns:p14="http://schemas.microsoft.com/office/powerpoint/2010/main" val="3012450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209800" y="211975"/>
            <a:ext cx="7772400" cy="555776"/>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2800" dirty="0">
                <a:solidFill>
                  <a:schemeClr val="bg1"/>
                </a:solidFill>
                <a:latin typeface="Times New Roman" panose="02020603050405020304" pitchFamily="18" charset="0"/>
                <a:cs typeface="Times New Roman" panose="02020603050405020304" pitchFamily="18" charset="0"/>
              </a:rPr>
              <a:t>How does cerebellum achieve fine-tuning ?</a:t>
            </a:r>
            <a:endParaRPr lang="en-US" sz="2800" b="1" dirty="0">
              <a:solidFill>
                <a:schemeClr val="bg1"/>
              </a:solidFill>
              <a:latin typeface="Times New Roman" panose="02020603050405020304" pitchFamily="18" charset="0"/>
              <a:cs typeface="Times New Roman" panose="02020603050405020304" pitchFamily="18" charset="0"/>
            </a:endParaRPr>
          </a:p>
          <a:p>
            <a:endParaRPr lang="en-US" sz="3400" b="1" dirty="0">
              <a:solidFill>
                <a:schemeClr val="bg1"/>
              </a:solidFill>
              <a:latin typeface="Baskerville Old Face" panose="02020602080505020303" pitchFamily="18" charset="0"/>
            </a:endParaRPr>
          </a:p>
        </p:txBody>
      </p:sp>
      <p:sp>
        <p:nvSpPr>
          <p:cNvPr id="6" name="Rounded Rectangle 5"/>
          <p:cNvSpPr/>
          <p:nvPr/>
        </p:nvSpPr>
        <p:spPr>
          <a:xfrm>
            <a:off x="127505" y="4477912"/>
            <a:ext cx="4353456" cy="1532412"/>
          </a:xfrm>
          <a:prstGeom prst="roundRect">
            <a:avLst/>
          </a:prstGeom>
          <a:solidFill>
            <a:srgbClr val="FFC000"/>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To develop a comprehensive theory of sensorimotor learning and control, it is crucial to determine the neural basis of coding and plasticity embedded into cerebellar neural circuit.</a:t>
            </a:r>
          </a:p>
        </p:txBody>
      </p:sp>
      <p:pic>
        <p:nvPicPr>
          <p:cNvPr id="5" name="Picture 2" descr="http://www.nature.com/nrn/journal/v10/n8/images/nrn2672-i1.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5930" y="1673546"/>
            <a:ext cx="4056363" cy="2720762"/>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869A68B7-DA4E-0E6E-A915-6C1648D360E4}"/>
              </a:ext>
            </a:extLst>
          </p:cNvPr>
          <p:cNvGrpSpPr/>
          <p:nvPr/>
        </p:nvGrpSpPr>
        <p:grpSpPr>
          <a:xfrm>
            <a:off x="4873336" y="1642505"/>
            <a:ext cx="6823397" cy="3802331"/>
            <a:chOff x="1808668" y="1525731"/>
            <a:chExt cx="8173534" cy="3477591"/>
          </a:xfrm>
        </p:grpSpPr>
        <p:grpSp>
          <p:nvGrpSpPr>
            <p:cNvPr id="4" name="Group 3"/>
            <p:cNvGrpSpPr/>
            <p:nvPr/>
          </p:nvGrpSpPr>
          <p:grpSpPr>
            <a:xfrm>
              <a:off x="1808668" y="1525731"/>
              <a:ext cx="7447891" cy="3477591"/>
              <a:chOff x="581891" y="2566555"/>
              <a:chExt cx="7182559" cy="3210791"/>
            </a:xfrm>
            <a:solidFill>
              <a:srgbClr val="0D3539"/>
            </a:solidFill>
          </p:grpSpPr>
          <p:cxnSp>
            <p:nvCxnSpPr>
              <p:cNvPr id="7" name="Straight Arrow Connector 6"/>
              <p:cNvCxnSpPr>
                <a:cxnSpLocks/>
                <a:stCxn id="31" idx="2"/>
                <a:endCxn id="32" idx="0"/>
              </p:cNvCxnSpPr>
              <p:nvPr/>
            </p:nvCxnSpPr>
            <p:spPr>
              <a:xfrm flipH="1">
                <a:off x="1683548" y="3195702"/>
                <a:ext cx="1" cy="455248"/>
              </a:xfrm>
              <a:prstGeom prst="straightConnector1">
                <a:avLst/>
              </a:prstGeom>
              <a:grpFill/>
              <a:ln>
                <a:solidFill>
                  <a:srgbClr val="0D3539"/>
                </a:solidFill>
                <a:tailEnd type="triangle"/>
              </a:ln>
            </p:spPr>
            <p:style>
              <a:lnRef idx="3">
                <a:schemeClr val="dk1"/>
              </a:lnRef>
              <a:fillRef idx="0">
                <a:schemeClr val="dk1"/>
              </a:fillRef>
              <a:effectRef idx="2">
                <a:schemeClr val="dk1"/>
              </a:effectRef>
              <a:fontRef idx="minor">
                <a:schemeClr val="tx1"/>
              </a:fontRef>
            </p:style>
          </p:cxnSp>
          <p:grpSp>
            <p:nvGrpSpPr>
              <p:cNvPr id="8" name="Group 7"/>
              <p:cNvGrpSpPr/>
              <p:nvPr/>
            </p:nvGrpSpPr>
            <p:grpSpPr>
              <a:xfrm>
                <a:off x="581891" y="2566555"/>
                <a:ext cx="7182559" cy="3210791"/>
                <a:chOff x="581891" y="2566555"/>
                <a:chExt cx="7182559" cy="3210791"/>
              </a:xfrm>
              <a:grpFill/>
            </p:grpSpPr>
            <p:cxnSp>
              <p:nvCxnSpPr>
                <p:cNvPr id="9" name="Straight Connector 8"/>
                <p:cNvCxnSpPr>
                  <a:cxnSpLocks/>
                  <a:stCxn id="23" idx="2"/>
                </p:cNvCxnSpPr>
                <p:nvPr/>
              </p:nvCxnSpPr>
              <p:spPr>
                <a:xfrm>
                  <a:off x="4432634" y="5488057"/>
                  <a:ext cx="0" cy="289288"/>
                </a:xfrm>
                <a:prstGeom prst="line">
                  <a:avLst/>
                </a:prstGeom>
                <a:grpFill/>
                <a:ln>
                  <a:solidFill>
                    <a:srgbClr val="0D3539"/>
                  </a:solidFill>
                </a:ln>
              </p:spPr>
              <p:style>
                <a:lnRef idx="3">
                  <a:schemeClr val="dk1"/>
                </a:lnRef>
                <a:fillRef idx="0">
                  <a:schemeClr val="dk1"/>
                </a:fillRef>
                <a:effectRef idx="2">
                  <a:schemeClr val="dk1"/>
                </a:effectRef>
                <a:fontRef idx="minor">
                  <a:schemeClr val="tx1"/>
                </a:fontRef>
              </p:style>
            </p:cxnSp>
            <p:grpSp>
              <p:nvGrpSpPr>
                <p:cNvPr id="10" name="Group 9"/>
                <p:cNvGrpSpPr/>
                <p:nvPr/>
              </p:nvGrpSpPr>
              <p:grpSpPr>
                <a:xfrm>
                  <a:off x="581891" y="2566555"/>
                  <a:ext cx="7182559" cy="3210791"/>
                  <a:chOff x="581891" y="2566555"/>
                  <a:chExt cx="7182559" cy="3210791"/>
                </a:xfrm>
                <a:grpFill/>
              </p:grpSpPr>
              <p:cxnSp>
                <p:nvCxnSpPr>
                  <p:cNvPr id="11" name="Straight Arrow Connector 10"/>
                  <p:cNvCxnSpPr/>
                  <p:nvPr/>
                </p:nvCxnSpPr>
                <p:spPr>
                  <a:xfrm>
                    <a:off x="1679706" y="4160177"/>
                    <a:ext cx="3464" cy="305554"/>
                  </a:xfrm>
                  <a:prstGeom prst="straightConnector1">
                    <a:avLst/>
                  </a:prstGeom>
                  <a:grpFill/>
                  <a:ln>
                    <a:solidFill>
                      <a:srgbClr val="0D3539"/>
                    </a:solidFill>
                    <a:tailEnd type="triangle"/>
                  </a:ln>
                </p:spPr>
                <p:style>
                  <a:lnRef idx="3">
                    <a:schemeClr val="dk1"/>
                  </a:lnRef>
                  <a:fillRef idx="0">
                    <a:schemeClr val="dk1"/>
                  </a:fillRef>
                  <a:effectRef idx="2">
                    <a:schemeClr val="dk1"/>
                  </a:effectRef>
                  <a:fontRef idx="minor">
                    <a:schemeClr val="tx1"/>
                  </a:fontRef>
                </p:style>
              </p:cxnSp>
              <p:grpSp>
                <p:nvGrpSpPr>
                  <p:cNvPr id="12" name="Group 11"/>
                  <p:cNvGrpSpPr/>
                  <p:nvPr/>
                </p:nvGrpSpPr>
                <p:grpSpPr>
                  <a:xfrm>
                    <a:off x="581891" y="2566555"/>
                    <a:ext cx="7182559" cy="3210791"/>
                    <a:chOff x="353293" y="2344203"/>
                    <a:chExt cx="7384365" cy="3433143"/>
                  </a:xfrm>
                  <a:grpFill/>
                </p:grpSpPr>
                <p:cxnSp>
                  <p:nvCxnSpPr>
                    <p:cNvPr id="13" name="Straight Arrow Connector 12"/>
                    <p:cNvCxnSpPr/>
                    <p:nvPr/>
                  </p:nvCxnSpPr>
                  <p:spPr>
                    <a:xfrm>
                      <a:off x="7737658" y="3501898"/>
                      <a:ext cx="0" cy="1538894"/>
                    </a:xfrm>
                    <a:prstGeom prst="straightConnector1">
                      <a:avLst/>
                    </a:prstGeom>
                    <a:grpFill/>
                    <a:ln>
                      <a:solidFill>
                        <a:srgbClr val="0D3539"/>
                      </a:solidFill>
                      <a:tailEnd type="triangle"/>
                    </a:ln>
                  </p:spPr>
                  <p:style>
                    <a:lnRef idx="3">
                      <a:schemeClr val="dk1"/>
                    </a:lnRef>
                    <a:fillRef idx="0">
                      <a:schemeClr val="dk1"/>
                    </a:fillRef>
                    <a:effectRef idx="2">
                      <a:schemeClr val="dk1"/>
                    </a:effectRef>
                    <a:fontRef idx="minor">
                      <a:schemeClr val="tx1"/>
                    </a:fontRef>
                  </p:style>
                </p:cxnSp>
                <p:grpSp>
                  <p:nvGrpSpPr>
                    <p:cNvPr id="14" name="Group 13"/>
                    <p:cNvGrpSpPr/>
                    <p:nvPr/>
                  </p:nvGrpSpPr>
                  <p:grpSpPr>
                    <a:xfrm>
                      <a:off x="353293" y="2344203"/>
                      <a:ext cx="6635323" cy="3433143"/>
                      <a:chOff x="353293" y="2344203"/>
                      <a:chExt cx="6635323" cy="3433143"/>
                    </a:xfrm>
                    <a:grpFill/>
                  </p:grpSpPr>
                  <p:sp>
                    <p:nvSpPr>
                      <p:cNvPr id="15" name="Rounded Rectangle 13"/>
                      <p:cNvSpPr/>
                      <p:nvPr/>
                    </p:nvSpPr>
                    <p:spPr>
                      <a:xfrm>
                        <a:off x="5686717" y="2344203"/>
                        <a:ext cx="913629" cy="381000"/>
                      </a:xfrm>
                      <a:prstGeom prst="roundRect">
                        <a:avLst/>
                      </a:prstGeom>
                      <a:solidFill>
                        <a:srgbClr val="A5827A"/>
                      </a:solidFill>
                      <a:ln>
                        <a:solidFill>
                          <a:srgbClr val="0D353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Noise</a:t>
                        </a:r>
                        <a:endParaRPr lang="en-IN" dirty="0"/>
                      </a:p>
                    </p:txBody>
                  </p:sp>
                  <p:cxnSp>
                    <p:nvCxnSpPr>
                      <p:cNvPr id="16" name="Straight Arrow Connector 15"/>
                      <p:cNvCxnSpPr>
                        <a:cxnSpLocks/>
                        <a:stCxn id="22" idx="3"/>
                      </p:cNvCxnSpPr>
                      <p:nvPr/>
                    </p:nvCxnSpPr>
                    <p:spPr>
                      <a:xfrm>
                        <a:off x="5446167" y="3357269"/>
                        <a:ext cx="1438903" cy="1"/>
                      </a:xfrm>
                      <a:prstGeom prst="straightConnector1">
                        <a:avLst/>
                      </a:prstGeom>
                      <a:grpFill/>
                      <a:ln>
                        <a:solidFill>
                          <a:srgbClr val="0D3539"/>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cxnSpLocks/>
                        <a:endCxn id="23" idx="3"/>
                      </p:cNvCxnSpPr>
                      <p:nvPr/>
                    </p:nvCxnSpPr>
                    <p:spPr>
                      <a:xfrm flipH="1">
                        <a:off x="5382003" y="5257082"/>
                        <a:ext cx="1606613" cy="3123"/>
                      </a:xfrm>
                      <a:prstGeom prst="straightConnector1">
                        <a:avLst/>
                      </a:prstGeom>
                      <a:grpFill/>
                      <a:ln>
                        <a:solidFill>
                          <a:srgbClr val="0D3539"/>
                        </a:solidFill>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flipH="1">
                        <a:off x="6413694" y="2687195"/>
                        <a:ext cx="1" cy="673629"/>
                      </a:xfrm>
                      <a:prstGeom prst="straightConnector1">
                        <a:avLst/>
                      </a:prstGeom>
                      <a:grpFill/>
                      <a:ln>
                        <a:solidFill>
                          <a:srgbClr val="0D3539"/>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5916771" y="2683639"/>
                        <a:ext cx="10135" cy="2576357"/>
                      </a:xfrm>
                      <a:prstGeom prst="straightConnector1">
                        <a:avLst/>
                      </a:prstGeom>
                      <a:grpFill/>
                      <a:ln>
                        <a:solidFill>
                          <a:srgbClr val="0D3539"/>
                        </a:solidFill>
                        <a:tailEnd type="triangle"/>
                      </a:ln>
                    </p:spPr>
                    <p:style>
                      <a:lnRef idx="3">
                        <a:schemeClr val="dk1"/>
                      </a:lnRef>
                      <a:fillRef idx="0">
                        <a:schemeClr val="dk1"/>
                      </a:fillRef>
                      <a:effectRef idx="2">
                        <a:schemeClr val="dk1"/>
                      </a:effectRef>
                      <a:fontRef idx="minor">
                        <a:schemeClr val="tx1"/>
                      </a:fontRef>
                    </p:style>
                  </p:cxnSp>
                  <p:grpSp>
                    <p:nvGrpSpPr>
                      <p:cNvPr id="20" name="Group 19"/>
                      <p:cNvGrpSpPr/>
                      <p:nvPr/>
                    </p:nvGrpSpPr>
                    <p:grpSpPr>
                      <a:xfrm>
                        <a:off x="353293" y="2517902"/>
                        <a:ext cx="5092874" cy="3259444"/>
                        <a:chOff x="353293" y="2517902"/>
                        <a:chExt cx="5092874" cy="3259444"/>
                      </a:xfrm>
                      <a:grpFill/>
                    </p:grpSpPr>
                    <p:grpSp>
                      <p:nvGrpSpPr>
                        <p:cNvPr id="21" name="Group 20"/>
                        <p:cNvGrpSpPr/>
                        <p:nvPr/>
                      </p:nvGrpSpPr>
                      <p:grpSpPr>
                        <a:xfrm>
                          <a:off x="571502" y="2517902"/>
                          <a:ext cx="2073842" cy="2386404"/>
                          <a:chOff x="1080653" y="1862948"/>
                          <a:chExt cx="2073842" cy="2386404"/>
                        </a:xfrm>
                        <a:grpFill/>
                      </p:grpSpPr>
                      <p:sp>
                        <p:nvSpPr>
                          <p:cNvPr id="31" name="Rounded Rectangle 29"/>
                          <p:cNvSpPr/>
                          <p:nvPr/>
                        </p:nvSpPr>
                        <p:spPr>
                          <a:xfrm>
                            <a:off x="1080654" y="1862948"/>
                            <a:ext cx="1828800" cy="499018"/>
                          </a:xfrm>
                          <a:prstGeom prst="roundRect">
                            <a:avLst/>
                          </a:prstGeom>
                          <a:solidFill>
                            <a:srgbClr val="A5827A"/>
                          </a:solidFill>
                          <a:ln>
                            <a:solidFill>
                              <a:srgbClr val="0D353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Decision making</a:t>
                            </a:r>
                            <a:endParaRPr lang="en-IN" dirty="0"/>
                          </a:p>
                        </p:txBody>
                      </p:sp>
                      <p:sp>
                        <p:nvSpPr>
                          <p:cNvPr id="32" name="Rounded Rectangle 30"/>
                          <p:cNvSpPr/>
                          <p:nvPr/>
                        </p:nvSpPr>
                        <p:spPr>
                          <a:xfrm>
                            <a:off x="1080654" y="2848740"/>
                            <a:ext cx="1828799" cy="536737"/>
                          </a:xfrm>
                          <a:prstGeom prst="roundRect">
                            <a:avLst/>
                          </a:prstGeom>
                          <a:solidFill>
                            <a:srgbClr val="A5827A"/>
                          </a:solidFill>
                          <a:ln>
                            <a:solidFill>
                              <a:srgbClr val="0D353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Movement planning</a:t>
                            </a:r>
                            <a:endParaRPr lang="en-IN" dirty="0"/>
                          </a:p>
                        </p:txBody>
                      </p:sp>
                      <p:sp>
                        <p:nvSpPr>
                          <p:cNvPr id="34" name="Rounded Rectangle 31"/>
                          <p:cNvSpPr/>
                          <p:nvPr/>
                        </p:nvSpPr>
                        <p:spPr>
                          <a:xfrm>
                            <a:off x="1080653" y="3719945"/>
                            <a:ext cx="2073842" cy="529407"/>
                          </a:xfrm>
                          <a:prstGeom prst="roundRect">
                            <a:avLst/>
                          </a:prstGeom>
                          <a:solidFill>
                            <a:srgbClr val="A5827A"/>
                          </a:solidFill>
                          <a:ln>
                            <a:solidFill>
                              <a:srgbClr val="0D353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Coordinate transformation</a:t>
                            </a:r>
                            <a:endParaRPr lang="en-IN" dirty="0"/>
                          </a:p>
                        </p:txBody>
                      </p:sp>
                    </p:grpSp>
                    <p:sp>
                      <p:nvSpPr>
                        <p:cNvPr id="22" name="Rounded Rectangle 20"/>
                        <p:cNvSpPr/>
                        <p:nvPr/>
                      </p:nvSpPr>
                      <p:spPr>
                        <a:xfrm>
                          <a:off x="3243296" y="3075410"/>
                          <a:ext cx="2202871" cy="563717"/>
                        </a:xfrm>
                        <a:prstGeom prst="roundRect">
                          <a:avLst/>
                        </a:prstGeom>
                        <a:solidFill>
                          <a:srgbClr val="A5827A"/>
                        </a:solidFill>
                        <a:ln>
                          <a:solidFill>
                            <a:srgbClr val="0D353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Motor Command generation</a:t>
                          </a:r>
                          <a:endParaRPr lang="en-IN" dirty="0"/>
                        </a:p>
                      </p:txBody>
                    </p:sp>
                    <p:sp>
                      <p:nvSpPr>
                        <p:cNvPr id="23" name="Rounded Rectangle 21"/>
                        <p:cNvSpPr/>
                        <p:nvPr/>
                      </p:nvSpPr>
                      <p:spPr>
                        <a:xfrm>
                          <a:off x="3242457" y="5052387"/>
                          <a:ext cx="2139546" cy="415636"/>
                        </a:xfrm>
                        <a:prstGeom prst="roundRect">
                          <a:avLst/>
                        </a:prstGeom>
                        <a:solidFill>
                          <a:srgbClr val="A5827A"/>
                        </a:solidFill>
                        <a:ln>
                          <a:solidFill>
                            <a:srgbClr val="0D353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Error processing</a:t>
                          </a:r>
                          <a:endParaRPr lang="en-IN" dirty="0"/>
                        </a:p>
                      </p:txBody>
                    </p:sp>
                    <p:cxnSp>
                      <p:nvCxnSpPr>
                        <p:cNvPr id="24" name="Straight Arrow Connector 23"/>
                        <p:cNvCxnSpPr>
                          <a:cxnSpLocks/>
                          <a:stCxn id="34" idx="3"/>
                          <a:endCxn id="22" idx="1"/>
                        </p:cNvCxnSpPr>
                        <p:nvPr/>
                      </p:nvCxnSpPr>
                      <p:spPr>
                        <a:xfrm flipV="1">
                          <a:off x="2645343" y="3357269"/>
                          <a:ext cx="597953" cy="1282334"/>
                        </a:xfrm>
                        <a:prstGeom prst="straightConnector1">
                          <a:avLst/>
                        </a:prstGeom>
                        <a:grpFill/>
                        <a:ln>
                          <a:solidFill>
                            <a:srgbClr val="0D3539"/>
                          </a:solidFill>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a:off x="3699167" y="3639127"/>
                          <a:ext cx="14733" cy="1413260"/>
                        </a:xfrm>
                        <a:prstGeom prst="straightConnector1">
                          <a:avLst/>
                        </a:prstGeom>
                        <a:grpFill/>
                        <a:ln>
                          <a:solidFill>
                            <a:srgbClr val="0D3539"/>
                          </a:solidFill>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flipH="1" flipV="1">
                          <a:off x="4862461" y="3639127"/>
                          <a:ext cx="487" cy="1413260"/>
                        </a:xfrm>
                        <a:prstGeom prst="straightConnector1">
                          <a:avLst/>
                        </a:prstGeom>
                        <a:grpFill/>
                        <a:ln>
                          <a:solidFill>
                            <a:srgbClr val="0D3539"/>
                          </a:solidFill>
                          <a:tailEnd type="triangle"/>
                        </a:ln>
                      </p:spPr>
                      <p:style>
                        <a:lnRef idx="3">
                          <a:schemeClr val="dk1"/>
                        </a:lnRef>
                        <a:fillRef idx="0">
                          <a:schemeClr val="dk1"/>
                        </a:fillRef>
                        <a:effectRef idx="2">
                          <a:schemeClr val="dk1"/>
                        </a:effectRef>
                        <a:fontRef idx="minor">
                          <a:schemeClr val="tx1"/>
                        </a:fontRef>
                      </p:style>
                    </p:cxnSp>
                    <p:cxnSp>
                      <p:nvCxnSpPr>
                        <p:cNvPr id="27" name="Straight Connector 26"/>
                        <p:cNvCxnSpPr/>
                        <p:nvPr/>
                      </p:nvCxnSpPr>
                      <p:spPr>
                        <a:xfrm>
                          <a:off x="353293" y="3771900"/>
                          <a:ext cx="20782" cy="2005445"/>
                        </a:xfrm>
                        <a:prstGeom prst="line">
                          <a:avLst/>
                        </a:prstGeom>
                        <a:grpFill/>
                        <a:ln>
                          <a:solidFill>
                            <a:srgbClr val="0D3539"/>
                          </a:solidFill>
                        </a:ln>
                      </p:spPr>
                      <p:style>
                        <a:lnRef idx="3">
                          <a:schemeClr val="dk1"/>
                        </a:lnRef>
                        <a:fillRef idx="0">
                          <a:schemeClr val="dk1"/>
                        </a:fillRef>
                        <a:effectRef idx="2">
                          <a:schemeClr val="dk1"/>
                        </a:effectRef>
                        <a:fontRef idx="minor">
                          <a:schemeClr val="tx1"/>
                        </a:fontRef>
                      </p:style>
                    </p:cxnSp>
                    <p:cxnSp>
                      <p:nvCxnSpPr>
                        <p:cNvPr id="28" name="Straight Connector 27"/>
                        <p:cNvCxnSpPr/>
                        <p:nvPr/>
                      </p:nvCxnSpPr>
                      <p:spPr>
                        <a:xfrm flipV="1">
                          <a:off x="374075" y="5777345"/>
                          <a:ext cx="3938155" cy="1"/>
                        </a:xfrm>
                        <a:prstGeom prst="line">
                          <a:avLst/>
                        </a:prstGeom>
                        <a:grpFill/>
                        <a:ln>
                          <a:solidFill>
                            <a:srgbClr val="0D3539"/>
                          </a:solidFill>
                        </a:ln>
                      </p:spPr>
                      <p:style>
                        <a:lnRef idx="3">
                          <a:schemeClr val="dk1"/>
                        </a:lnRef>
                        <a:fillRef idx="0">
                          <a:schemeClr val="dk1"/>
                        </a:fillRef>
                        <a:effectRef idx="2">
                          <a:schemeClr val="dk1"/>
                        </a:effectRef>
                        <a:fontRef idx="minor">
                          <a:schemeClr val="tx1"/>
                        </a:fontRef>
                      </p:style>
                    </p:cxnSp>
                    <p:cxnSp>
                      <p:nvCxnSpPr>
                        <p:cNvPr id="29" name="Straight Arrow Connector 28"/>
                        <p:cNvCxnSpPr>
                          <a:cxnSpLocks/>
                          <a:endCxn id="32" idx="1"/>
                        </p:cNvCxnSpPr>
                        <p:nvPr/>
                      </p:nvCxnSpPr>
                      <p:spPr>
                        <a:xfrm>
                          <a:off x="353293" y="3771900"/>
                          <a:ext cx="218210" cy="163"/>
                        </a:xfrm>
                        <a:prstGeom prst="straightConnector1">
                          <a:avLst/>
                        </a:prstGeom>
                        <a:grpFill/>
                        <a:ln>
                          <a:solidFill>
                            <a:srgbClr val="0D3539"/>
                          </a:solidFill>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cxnSpLocks/>
                          <a:endCxn id="34" idx="1"/>
                        </p:cNvCxnSpPr>
                        <p:nvPr/>
                      </p:nvCxnSpPr>
                      <p:spPr>
                        <a:xfrm>
                          <a:off x="363684" y="4639603"/>
                          <a:ext cx="207818" cy="0"/>
                        </a:xfrm>
                        <a:prstGeom prst="straightConnector1">
                          <a:avLst/>
                        </a:prstGeom>
                        <a:grpFill/>
                        <a:ln>
                          <a:solidFill>
                            <a:srgbClr val="0D3539"/>
                          </a:solidFill>
                          <a:tailEnd type="triangle"/>
                        </a:ln>
                      </p:spPr>
                      <p:style>
                        <a:lnRef idx="3">
                          <a:schemeClr val="dk1"/>
                        </a:lnRef>
                        <a:fillRef idx="0">
                          <a:schemeClr val="dk1"/>
                        </a:fillRef>
                        <a:effectRef idx="2">
                          <a:schemeClr val="dk1"/>
                        </a:effectRef>
                        <a:fontRef idx="minor">
                          <a:schemeClr val="tx1"/>
                        </a:fontRef>
                      </p:style>
                    </p:cxnSp>
                  </p:grpSp>
                </p:grpSp>
              </p:grpSp>
            </p:grpSp>
          </p:grpSp>
        </p:grpSp>
        <p:sp>
          <p:nvSpPr>
            <p:cNvPr id="35" name="Rectangle 34"/>
            <p:cNvSpPr/>
            <p:nvPr/>
          </p:nvSpPr>
          <p:spPr>
            <a:xfrm>
              <a:off x="8361768" y="2327825"/>
              <a:ext cx="1620434" cy="337789"/>
            </a:xfrm>
            <a:prstGeom prst="rect">
              <a:avLst/>
            </a:prstGeom>
            <a:solidFill>
              <a:srgbClr val="A5827A"/>
            </a:solidFill>
          </p:spPr>
          <p:txBody>
            <a:bodyPr wrap="square">
              <a:spAutoFit/>
            </a:bodyPr>
            <a:lstStyle/>
            <a:p>
              <a:pPr algn="ctr"/>
              <a:r>
                <a:rPr lang="en-US" dirty="0">
                  <a:solidFill>
                    <a:schemeClr val="bg1"/>
                  </a:solidFill>
                </a:rPr>
                <a:t>Cerebellum</a:t>
              </a:r>
              <a:endParaRPr lang="en-IN" dirty="0">
                <a:solidFill>
                  <a:schemeClr val="bg1"/>
                </a:solidFill>
              </a:endParaRPr>
            </a:p>
          </p:txBody>
        </p:sp>
        <p:sp>
          <p:nvSpPr>
            <p:cNvPr id="36" name="Rectangle 35"/>
            <p:cNvSpPr/>
            <p:nvPr/>
          </p:nvSpPr>
          <p:spPr>
            <a:xfrm>
              <a:off x="8396636" y="4268017"/>
              <a:ext cx="1377062" cy="585638"/>
            </a:xfrm>
            <a:prstGeom prst="rect">
              <a:avLst/>
            </a:prstGeom>
            <a:solidFill>
              <a:srgbClr val="A5827A"/>
            </a:solidFill>
          </p:spPr>
          <p:txBody>
            <a:bodyPr wrap="square">
              <a:spAutoFit/>
            </a:bodyPr>
            <a:lstStyle/>
            <a:p>
              <a:pPr algn="ctr"/>
              <a:r>
                <a:rPr lang="en-US" dirty="0">
                  <a:solidFill>
                    <a:schemeClr val="bg1"/>
                  </a:solidFill>
                </a:rPr>
                <a:t>Motor Control</a:t>
              </a:r>
              <a:endParaRPr lang="en-IN" dirty="0">
                <a:solidFill>
                  <a:schemeClr val="bg1"/>
                </a:solidFill>
              </a:endParaRPr>
            </a:p>
          </p:txBody>
        </p:sp>
      </p:grpSp>
      <p:sp>
        <p:nvSpPr>
          <p:cNvPr id="38" name="Rectangle 37"/>
          <p:cNvSpPr/>
          <p:nvPr/>
        </p:nvSpPr>
        <p:spPr>
          <a:xfrm>
            <a:off x="1991667" y="6457706"/>
            <a:ext cx="9028684" cy="246221"/>
          </a:xfrm>
          <a:prstGeom prst="rect">
            <a:avLst/>
          </a:prstGeom>
          <a:solidFill>
            <a:schemeClr val="bg2">
              <a:lumMod val="90000"/>
            </a:schemeClr>
          </a:solidFill>
        </p:spPr>
        <p:txBody>
          <a:bodyPr wrap="square">
            <a:spAutoFit/>
          </a:bodyPr>
          <a:lstStyle/>
          <a:p>
            <a:r>
              <a:rPr lang="en-US" sz="1000" dirty="0">
                <a:latin typeface="Times New Roman" panose="02020603050405020304" pitchFamily="18" charset="0"/>
                <a:ea typeface="Calibri" panose="020F0502020204030204" pitchFamily="34" charset="0"/>
                <a:cs typeface="Times New Roman" panose="02020603050405020304" pitchFamily="18" charset="0"/>
              </a:rPr>
              <a:t>Schaal S, Schweighofer N (2005) Computational motor control in humans and robots. </a:t>
            </a:r>
            <a:r>
              <a:rPr lang="en-US" sz="1000" dirty="0" err="1">
                <a:latin typeface="Times New Roman" panose="02020603050405020304" pitchFamily="18" charset="0"/>
                <a:ea typeface="Calibri" panose="020F0502020204030204" pitchFamily="34" charset="0"/>
                <a:cs typeface="Times New Roman" panose="02020603050405020304" pitchFamily="18" charset="0"/>
              </a:rPr>
              <a:t>Curr</a:t>
            </a:r>
            <a:r>
              <a:rPr lang="en-US" sz="1000" dirty="0">
                <a:latin typeface="Times New Roman" panose="02020603050405020304" pitchFamily="18" charset="0"/>
                <a:ea typeface="Calibri" panose="020F0502020204030204" pitchFamily="34" charset="0"/>
                <a:cs typeface="Times New Roman" panose="02020603050405020304" pitchFamily="18" charset="0"/>
              </a:rPr>
              <a:t> </a:t>
            </a:r>
            <a:r>
              <a:rPr lang="en-US" sz="1000" dirty="0" err="1">
                <a:latin typeface="Times New Roman" panose="02020603050405020304" pitchFamily="18" charset="0"/>
                <a:ea typeface="Calibri" panose="020F0502020204030204" pitchFamily="34" charset="0"/>
                <a:cs typeface="Times New Roman" panose="02020603050405020304" pitchFamily="18" charset="0"/>
              </a:rPr>
              <a:t>Opin</a:t>
            </a:r>
            <a:r>
              <a:rPr lang="en-US" sz="1000" dirty="0">
                <a:latin typeface="Times New Roman" panose="02020603050405020304" pitchFamily="18" charset="0"/>
                <a:ea typeface="Calibri" panose="020F0502020204030204" pitchFamily="34" charset="0"/>
                <a:cs typeface="Times New Roman" panose="02020603050405020304" pitchFamily="18" charset="0"/>
              </a:rPr>
              <a:t> </a:t>
            </a:r>
            <a:r>
              <a:rPr lang="en-US" sz="1000" dirty="0" err="1">
                <a:latin typeface="Times New Roman" panose="02020603050405020304" pitchFamily="18" charset="0"/>
                <a:ea typeface="Calibri" panose="020F0502020204030204" pitchFamily="34" charset="0"/>
                <a:cs typeface="Times New Roman" panose="02020603050405020304" pitchFamily="18" charset="0"/>
              </a:rPr>
              <a:t>Neurobiol</a:t>
            </a:r>
            <a:r>
              <a:rPr lang="en-US" sz="1000" dirty="0">
                <a:latin typeface="Times New Roman" panose="02020603050405020304" pitchFamily="18" charset="0"/>
                <a:ea typeface="Calibri" panose="020F0502020204030204" pitchFamily="34" charset="0"/>
                <a:cs typeface="Times New Roman" panose="02020603050405020304" pitchFamily="18" charset="0"/>
              </a:rPr>
              <a:t> 15:675–682.</a:t>
            </a:r>
            <a:endParaRPr lang="en-US" sz="1000" dirty="0">
              <a:latin typeface="Times New Roman" panose="02020603050405020304" pitchFamily="18" charset="0"/>
              <a:cs typeface="Times New Roman" panose="02020603050405020304" pitchFamily="18" charset="0"/>
            </a:endParaRPr>
          </a:p>
        </p:txBody>
      </p:sp>
      <p:cxnSp>
        <p:nvCxnSpPr>
          <p:cNvPr id="40" name="Straight Connector 39">
            <a:extLst>
              <a:ext uri="{FF2B5EF4-FFF2-40B4-BE49-F238E27FC236}">
                <a16:creationId xmlns:a16="http://schemas.microsoft.com/office/drawing/2014/main" id="{5FF0F7E5-9C83-C8F6-AE2D-F59AD7889E1B}"/>
              </a:ext>
            </a:extLst>
          </p:cNvPr>
          <p:cNvCxnSpPr/>
          <p:nvPr/>
        </p:nvCxnSpPr>
        <p:spPr>
          <a:xfrm>
            <a:off x="4663283" y="1987218"/>
            <a:ext cx="0" cy="3226519"/>
          </a:xfrm>
          <a:prstGeom prst="line">
            <a:avLst/>
          </a:prstGeom>
          <a:ln w="28575">
            <a:solidFill>
              <a:srgbClr val="C00000"/>
            </a:solidFill>
          </a:ln>
        </p:spPr>
        <p:style>
          <a:lnRef idx="3">
            <a:schemeClr val="accent2"/>
          </a:lnRef>
          <a:fillRef idx="0">
            <a:schemeClr val="accent2"/>
          </a:fillRef>
          <a:effectRef idx="2">
            <a:schemeClr val="accent2"/>
          </a:effectRef>
          <a:fontRef idx="minor">
            <a:schemeClr val="tx1"/>
          </a:fontRef>
        </p:style>
      </p:cxnSp>
      <p:sp>
        <p:nvSpPr>
          <p:cNvPr id="41" name="Slide Number Placeholder 11">
            <a:extLst>
              <a:ext uri="{FF2B5EF4-FFF2-40B4-BE49-F238E27FC236}">
                <a16:creationId xmlns:a16="http://schemas.microsoft.com/office/drawing/2014/main" id="{BC94F156-CE90-7443-31D4-BE83AE3929EB}"/>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7</a:t>
            </a:fld>
            <a:endParaRPr lang="en-US" dirty="0">
              <a:solidFill>
                <a:schemeClr val="bg1"/>
              </a:solidFill>
            </a:endParaRPr>
          </a:p>
        </p:txBody>
      </p:sp>
    </p:spTree>
    <p:custDataLst>
      <p:tags r:id="rId1"/>
    </p:custDataLst>
    <p:extLst>
      <p:ext uri="{BB962C8B-B14F-4D97-AF65-F5344CB8AC3E}">
        <p14:creationId xmlns:p14="http://schemas.microsoft.com/office/powerpoint/2010/main" val="1494295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197420" y="275077"/>
            <a:ext cx="7797160" cy="555776"/>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IN" altLang="en-US" sz="2800" dirty="0">
                <a:solidFill>
                  <a:schemeClr val="bg1"/>
                </a:solidFill>
                <a:latin typeface="Times New Roman" pitchFamily="18" charset="0"/>
                <a:cs typeface="Times New Roman" pitchFamily="18" charset="0"/>
              </a:rPr>
              <a:t>Cerebellum based Mathematical Models for Control</a:t>
            </a:r>
            <a:endParaRPr lang="en-US" sz="2800" dirty="0">
              <a:solidFill>
                <a:schemeClr val="bg1"/>
              </a:solidFill>
              <a:latin typeface="Times New Roman" panose="02020603050405020304" pitchFamily="18" charset="0"/>
              <a:cs typeface="Times New Roman" panose="02020603050405020304" pitchFamily="18" charset="0"/>
            </a:endParaRPr>
          </a:p>
          <a:p>
            <a:endParaRPr lang="en-US" sz="2800" dirty="0">
              <a:solidFill>
                <a:schemeClr val="bg1"/>
              </a:solidFill>
              <a:latin typeface="Baskerville Old Face" panose="02020602080505020303" pitchFamily="18" charset="0"/>
            </a:endParaRPr>
          </a:p>
        </p:txBody>
      </p:sp>
      <p:pic>
        <p:nvPicPr>
          <p:cNvPr id="5" name="Content Placeholder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2240633" y="4051834"/>
            <a:ext cx="4474753" cy="2019080"/>
          </a:xfrm>
          <a:prstGeom prst="rect">
            <a:avLst/>
          </a:prstGeom>
          <a:ln w="28575">
            <a:solidFill>
              <a:srgbClr val="C55A11"/>
            </a:solidFill>
          </a:ln>
        </p:spPr>
      </p:pic>
      <p:pic>
        <p:nvPicPr>
          <p:cNvPr id="6"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1356" y="1541747"/>
            <a:ext cx="3576654" cy="1884324"/>
          </a:xfrm>
          <a:prstGeom prst="rect">
            <a:avLst/>
          </a:prstGeom>
          <a:noFill/>
          <a:ln w="28575">
            <a:solidFill>
              <a:schemeClr val="accent2">
                <a:lumMod val="7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8" name="TextBox 4"/>
          <p:cNvSpPr txBox="1">
            <a:spLocks noChangeArrowheads="1"/>
          </p:cNvSpPr>
          <p:nvPr/>
        </p:nvSpPr>
        <p:spPr bwMode="auto">
          <a:xfrm>
            <a:off x="2608628" y="3639341"/>
            <a:ext cx="3738761" cy="374571"/>
          </a:xfrm>
          <a:prstGeom prst="roundRect">
            <a:avLst/>
          </a:prstGeom>
          <a:solidFill>
            <a:srgbClr val="FFC000"/>
          </a:solidFill>
          <a:ln>
            <a:noFill/>
          </a:ln>
        </p:spPr>
        <p:style>
          <a:lnRef idx="1">
            <a:schemeClr val="accent4"/>
          </a:lnRef>
          <a:fillRef idx="2">
            <a:schemeClr val="accent4"/>
          </a:fillRef>
          <a:effectRef idx="1">
            <a:schemeClr val="accent4"/>
          </a:effectRef>
          <a:fontRef idx="minor">
            <a:schemeClr val="dk1"/>
          </a:fontRef>
        </p:style>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defRPr/>
            </a:pPr>
            <a:r>
              <a:rPr lang="en-IN" sz="1600" dirty="0">
                <a:solidFill>
                  <a:srgbClr val="552699"/>
                </a:solidFill>
                <a:latin typeface="Times New Roman" pitchFamily="18" charset="0"/>
                <a:cs typeface="Times New Roman" pitchFamily="18" charset="0"/>
              </a:rPr>
              <a:t>Error mapping controller (</a:t>
            </a:r>
            <a:r>
              <a:rPr lang="en-IN" sz="1600" dirty="0" err="1">
                <a:solidFill>
                  <a:srgbClr val="552699"/>
                </a:solidFill>
                <a:latin typeface="Times New Roman" pitchFamily="18" charset="0"/>
                <a:cs typeface="Times New Roman" pitchFamily="18" charset="0"/>
              </a:rPr>
              <a:t>Pedrocchi</a:t>
            </a:r>
            <a:r>
              <a:rPr lang="en-IN" sz="1600" dirty="0">
                <a:solidFill>
                  <a:srgbClr val="552699"/>
                </a:solidFill>
                <a:latin typeface="Times New Roman" pitchFamily="18" charset="0"/>
                <a:cs typeface="Times New Roman" pitchFamily="18" charset="0"/>
              </a:rPr>
              <a:t> 2006)</a:t>
            </a:r>
          </a:p>
        </p:txBody>
      </p:sp>
      <p:sp>
        <p:nvSpPr>
          <p:cNvPr id="9" name="TextBox 5"/>
          <p:cNvSpPr txBox="1">
            <a:spLocks noChangeArrowheads="1"/>
          </p:cNvSpPr>
          <p:nvPr/>
        </p:nvSpPr>
        <p:spPr bwMode="auto">
          <a:xfrm>
            <a:off x="865733" y="1109101"/>
            <a:ext cx="3647901" cy="374571"/>
          </a:xfrm>
          <a:prstGeom prst="roundRect">
            <a:avLst/>
          </a:prstGeom>
          <a:solidFill>
            <a:srgbClr val="FFC000"/>
          </a:solidFill>
          <a:ln>
            <a:noFill/>
          </a:ln>
        </p:spPr>
        <p:style>
          <a:lnRef idx="1">
            <a:schemeClr val="accent4"/>
          </a:lnRef>
          <a:fillRef idx="2">
            <a:schemeClr val="accent4"/>
          </a:fillRef>
          <a:effectRef idx="1">
            <a:schemeClr val="accent4"/>
          </a:effectRef>
          <a:fontRef idx="minor">
            <a:schemeClr val="dk1"/>
          </a:fontRef>
        </p:style>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defRPr/>
            </a:pPr>
            <a:r>
              <a:rPr lang="en-IN" sz="1600" dirty="0">
                <a:solidFill>
                  <a:srgbClr val="552699"/>
                </a:solidFill>
                <a:latin typeface="Times New Roman" pitchFamily="18" charset="0"/>
                <a:cs typeface="Times New Roman" pitchFamily="18" charset="0"/>
              </a:rPr>
              <a:t>Adaptive filter model  (Fujita et.al., 1982)</a:t>
            </a:r>
          </a:p>
        </p:txBody>
      </p:sp>
      <p:pic>
        <p:nvPicPr>
          <p:cNvPr id="7"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83294" y="1750306"/>
            <a:ext cx="3753931" cy="2865110"/>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 name="TextBox 6"/>
          <p:cNvSpPr txBox="1">
            <a:spLocks noChangeArrowheads="1"/>
          </p:cNvSpPr>
          <p:nvPr/>
        </p:nvSpPr>
        <p:spPr bwMode="auto">
          <a:xfrm>
            <a:off x="7585288" y="1109101"/>
            <a:ext cx="3457829" cy="578882"/>
          </a:xfrm>
          <a:prstGeom prst="roundRect">
            <a:avLst/>
          </a:prstGeom>
          <a:solidFill>
            <a:srgbClr val="FFC000"/>
          </a:solidFill>
          <a:ln>
            <a:noFill/>
          </a:ln>
        </p:spPr>
        <p:style>
          <a:lnRef idx="1">
            <a:schemeClr val="accent4"/>
          </a:lnRef>
          <a:fillRef idx="2">
            <a:schemeClr val="accent4"/>
          </a:fillRef>
          <a:effectRef idx="1">
            <a:schemeClr val="accent4"/>
          </a:effectRef>
          <a:fontRef idx="minor">
            <a:schemeClr val="dk1"/>
          </a:fontRef>
        </p:style>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defRPr/>
            </a:pPr>
            <a:r>
              <a:rPr lang="en-IN" sz="1400" dirty="0">
                <a:solidFill>
                  <a:srgbClr val="552699"/>
                </a:solidFill>
                <a:latin typeface="Times New Roman" pitchFamily="18" charset="0"/>
                <a:cs typeface="Times New Roman" pitchFamily="18" charset="0"/>
              </a:rPr>
              <a:t>Multipaired model of forward inverse model (</a:t>
            </a:r>
            <a:r>
              <a:rPr lang="en-IN" sz="1400" dirty="0" err="1">
                <a:solidFill>
                  <a:srgbClr val="552699"/>
                </a:solidFill>
                <a:latin typeface="Times New Roman" pitchFamily="18" charset="0"/>
                <a:cs typeface="Times New Roman" pitchFamily="18" charset="0"/>
              </a:rPr>
              <a:t>Kawato</a:t>
            </a:r>
            <a:r>
              <a:rPr lang="en-IN" sz="1400" dirty="0">
                <a:solidFill>
                  <a:srgbClr val="552699"/>
                </a:solidFill>
                <a:latin typeface="Times New Roman" pitchFamily="18" charset="0"/>
                <a:cs typeface="Times New Roman" pitchFamily="18" charset="0"/>
              </a:rPr>
              <a:t> et.al., 1992)</a:t>
            </a:r>
          </a:p>
        </p:txBody>
      </p:sp>
      <p:sp>
        <p:nvSpPr>
          <p:cNvPr id="4" name="Rectangle 3">
            <a:extLst>
              <a:ext uri="{FF2B5EF4-FFF2-40B4-BE49-F238E27FC236}">
                <a16:creationId xmlns:a16="http://schemas.microsoft.com/office/drawing/2014/main" id="{11052B70-51A1-62D6-3D36-765EE67D1415}"/>
              </a:ext>
            </a:extLst>
          </p:cNvPr>
          <p:cNvSpPr/>
          <p:nvPr/>
        </p:nvSpPr>
        <p:spPr>
          <a:xfrm>
            <a:off x="1964987" y="6333541"/>
            <a:ext cx="9115527" cy="507831"/>
          </a:xfrm>
          <a:prstGeom prst="rect">
            <a:avLst/>
          </a:prstGeom>
          <a:solidFill>
            <a:schemeClr val="bg2">
              <a:lumMod val="90000"/>
            </a:schemeClr>
          </a:solidFill>
        </p:spPr>
        <p:txBody>
          <a:bodyPr wrap="square">
            <a:spAutoFit/>
          </a:bodyPr>
          <a:lstStyle/>
          <a:p>
            <a:r>
              <a:rPr lang="en-US" sz="900" dirty="0">
                <a:latin typeface="Times New Roman" panose="02020603050405020304" pitchFamily="18" charset="0"/>
                <a:ea typeface="Calibri" panose="020F0502020204030204" pitchFamily="34" charset="0"/>
                <a:cs typeface="Times New Roman" panose="02020603050405020304" pitchFamily="18" charset="0"/>
              </a:rPr>
              <a:t>Fujita M (1982) Adaptive filter model of the cerebellum. Biol </a:t>
            </a:r>
            <a:r>
              <a:rPr lang="en-US" sz="900" dirty="0" err="1">
                <a:latin typeface="Times New Roman" panose="02020603050405020304" pitchFamily="18" charset="0"/>
                <a:ea typeface="Calibri" panose="020F0502020204030204" pitchFamily="34" charset="0"/>
                <a:cs typeface="Times New Roman" panose="02020603050405020304" pitchFamily="18" charset="0"/>
              </a:rPr>
              <a:t>Cybern</a:t>
            </a:r>
            <a:r>
              <a:rPr lang="en-US" sz="900" dirty="0">
                <a:latin typeface="Times New Roman" panose="02020603050405020304" pitchFamily="18" charset="0"/>
                <a:ea typeface="Calibri" panose="020F0502020204030204" pitchFamily="34" charset="0"/>
                <a:cs typeface="Times New Roman" panose="02020603050405020304" pitchFamily="18" charset="0"/>
              </a:rPr>
              <a:t> 45:195–206</a:t>
            </a:r>
          </a:p>
          <a:p>
            <a:r>
              <a:rPr lang="en-US" sz="900" dirty="0" err="1">
                <a:latin typeface="Times New Roman" panose="02020603050405020304" pitchFamily="18" charset="0"/>
                <a:cs typeface="Times New Roman" panose="02020603050405020304" pitchFamily="18" charset="0"/>
              </a:rPr>
              <a:t>Kawato</a:t>
            </a:r>
            <a:r>
              <a:rPr lang="en-US" sz="900" dirty="0">
                <a:latin typeface="Times New Roman" panose="02020603050405020304" pitchFamily="18" charset="0"/>
                <a:cs typeface="Times New Roman" panose="02020603050405020304" pitchFamily="18" charset="0"/>
              </a:rPr>
              <a:t> M, </a:t>
            </a:r>
            <a:r>
              <a:rPr lang="en-US" sz="900" dirty="0" err="1">
                <a:latin typeface="Times New Roman" panose="02020603050405020304" pitchFamily="18" charset="0"/>
                <a:cs typeface="Times New Roman" panose="02020603050405020304" pitchFamily="18" charset="0"/>
              </a:rPr>
              <a:t>Gomi</a:t>
            </a:r>
            <a:r>
              <a:rPr lang="en-US" sz="900" dirty="0">
                <a:latin typeface="Times New Roman" panose="02020603050405020304" pitchFamily="18" charset="0"/>
                <a:cs typeface="Times New Roman" panose="02020603050405020304" pitchFamily="18" charset="0"/>
              </a:rPr>
              <a:t> H (1992) The cerebellum and VOR/OKR learning models. Trends </a:t>
            </a:r>
            <a:r>
              <a:rPr lang="en-US" sz="900" dirty="0" err="1">
                <a:latin typeface="Times New Roman" panose="02020603050405020304" pitchFamily="18" charset="0"/>
                <a:cs typeface="Times New Roman" panose="02020603050405020304" pitchFamily="18" charset="0"/>
              </a:rPr>
              <a:t>Neurosci</a:t>
            </a:r>
            <a:r>
              <a:rPr lang="en-US" sz="900" dirty="0">
                <a:latin typeface="Times New Roman" panose="02020603050405020304" pitchFamily="18" charset="0"/>
                <a:cs typeface="Times New Roman" panose="02020603050405020304" pitchFamily="18" charset="0"/>
              </a:rPr>
              <a:t> 15:445–453.</a:t>
            </a:r>
          </a:p>
          <a:p>
            <a:r>
              <a:rPr lang="en-US" sz="900" dirty="0" err="1">
                <a:latin typeface="Times New Roman" panose="02020603050405020304" pitchFamily="18" charset="0"/>
                <a:cs typeface="Times New Roman" panose="02020603050405020304" pitchFamily="18" charset="0"/>
              </a:rPr>
              <a:t>Pedrocchi</a:t>
            </a:r>
            <a:r>
              <a:rPr lang="en-US" sz="900" dirty="0">
                <a:latin typeface="Times New Roman" panose="02020603050405020304" pitchFamily="18" charset="0"/>
                <a:cs typeface="Times New Roman" panose="02020603050405020304" pitchFamily="18" charset="0"/>
              </a:rPr>
              <a:t> A, Ferrante S, De </a:t>
            </a:r>
            <a:r>
              <a:rPr lang="en-US" sz="900" dirty="0" err="1">
                <a:latin typeface="Times New Roman" panose="02020603050405020304" pitchFamily="18" charset="0"/>
                <a:cs typeface="Times New Roman" panose="02020603050405020304" pitchFamily="18" charset="0"/>
              </a:rPr>
              <a:t>Momi</a:t>
            </a:r>
            <a:r>
              <a:rPr lang="en-US" sz="900" dirty="0">
                <a:latin typeface="Times New Roman" panose="02020603050405020304" pitchFamily="18" charset="0"/>
                <a:cs typeface="Times New Roman" panose="02020603050405020304" pitchFamily="18" charset="0"/>
              </a:rPr>
              <a:t> E, Ferrigno G (2006) Error mapping controller: a closed loop </a:t>
            </a:r>
            <a:r>
              <a:rPr lang="en-US" sz="900" dirty="0" err="1">
                <a:latin typeface="Times New Roman" panose="02020603050405020304" pitchFamily="18" charset="0"/>
                <a:cs typeface="Times New Roman" panose="02020603050405020304" pitchFamily="18" charset="0"/>
              </a:rPr>
              <a:t>neuroprosthesis</a:t>
            </a:r>
            <a:r>
              <a:rPr lang="en-US" sz="900" dirty="0">
                <a:latin typeface="Times New Roman" panose="02020603050405020304" pitchFamily="18" charset="0"/>
                <a:cs typeface="Times New Roman" panose="02020603050405020304" pitchFamily="18" charset="0"/>
              </a:rPr>
              <a:t> controlled by artificial neural networks. J </a:t>
            </a:r>
            <a:r>
              <a:rPr lang="en-US" sz="900" dirty="0" err="1">
                <a:latin typeface="Times New Roman" panose="02020603050405020304" pitchFamily="18" charset="0"/>
                <a:cs typeface="Times New Roman" panose="02020603050405020304" pitchFamily="18" charset="0"/>
              </a:rPr>
              <a:t>Neuroeng</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Rehabil</a:t>
            </a:r>
            <a:r>
              <a:rPr lang="en-US" sz="900" dirty="0">
                <a:latin typeface="Times New Roman" panose="02020603050405020304" pitchFamily="18" charset="0"/>
                <a:cs typeface="Times New Roman" panose="02020603050405020304" pitchFamily="18" charset="0"/>
              </a:rPr>
              <a:t> 3:1–13</a:t>
            </a:r>
          </a:p>
        </p:txBody>
      </p:sp>
      <p:sp>
        <p:nvSpPr>
          <p:cNvPr id="11" name="Slide Number Placeholder 11">
            <a:extLst>
              <a:ext uri="{FF2B5EF4-FFF2-40B4-BE49-F238E27FC236}">
                <a16:creationId xmlns:a16="http://schemas.microsoft.com/office/drawing/2014/main" id="{45CCA04E-5F85-83D9-9531-78AB6E5733C0}"/>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8</a:t>
            </a:fld>
            <a:endParaRPr lang="en-US" dirty="0">
              <a:solidFill>
                <a:schemeClr val="bg1"/>
              </a:solidFill>
            </a:endParaRPr>
          </a:p>
        </p:txBody>
      </p:sp>
    </p:spTree>
    <p:custDataLst>
      <p:tags r:id="rId1"/>
    </p:custDataLst>
    <p:extLst>
      <p:ext uri="{BB962C8B-B14F-4D97-AF65-F5344CB8AC3E}">
        <p14:creationId xmlns:p14="http://schemas.microsoft.com/office/powerpoint/2010/main" val="2567027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981200" y="273715"/>
            <a:ext cx="8229599" cy="555776"/>
          </a:xfrm>
          <a:prstGeom prst="roundRect">
            <a:avLst/>
          </a:prstGeom>
          <a:solidFill>
            <a:srgbClr val="552699"/>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solidFill>
                  <a:schemeClr val="bg1"/>
                </a:solidFill>
                <a:latin typeface="Times New Roman" panose="02020603050405020304" pitchFamily="18" charset="0"/>
                <a:cs typeface="Times New Roman" panose="02020603050405020304" pitchFamily="18" charset="0"/>
              </a:rPr>
              <a:t>Computational neuroscience to mathematical modeling</a:t>
            </a:r>
          </a:p>
        </p:txBody>
      </p:sp>
      <p:pic>
        <p:nvPicPr>
          <p:cNvPr id="6" name="Picture 2" descr="https://d2ufo47lrtsv5s.cloudfront.net/content/sci/314/5796/80/F3.large.jpg?width=800&amp;height=600&amp;carousel=1"/>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088" t="1416" r="1299" b="2099"/>
          <a:stretch/>
        </p:blipFill>
        <p:spPr bwMode="auto">
          <a:xfrm>
            <a:off x="347057" y="1519107"/>
            <a:ext cx="5358270" cy="365777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 name="Picture 2" descr="fig2">
            <a:extLst>
              <a:ext uri="{FF2B5EF4-FFF2-40B4-BE49-F238E27FC236}">
                <a16:creationId xmlns:a16="http://schemas.microsoft.com/office/drawing/2014/main" id="{C20D2045-9155-A2BE-F078-584844E4C921}"/>
              </a:ext>
            </a:extLst>
          </p:cNvPr>
          <p:cNvPicPr>
            <a:picLocks noChangeAspect="1" noChangeArrowheads="1"/>
          </p:cNvPicPr>
          <p:nvPr/>
        </p:nvPicPr>
        <p:blipFill rotWithShape="1">
          <a:blip r:embed="rId5" cstate="print">
            <a:clrChange>
              <a:clrFrom>
                <a:srgbClr val="FEFEFE"/>
              </a:clrFrom>
              <a:clrTo>
                <a:srgbClr val="FEFEFE">
                  <a:alpha val="0"/>
                </a:srgbClr>
              </a:clrTo>
            </a:clrChange>
            <a:extLst>
              <a:ext uri="{28A0092B-C50C-407E-A947-70E740481C1C}">
                <a14:useLocalDpi xmlns:a14="http://schemas.microsoft.com/office/drawing/2010/main" val="0"/>
              </a:ext>
            </a:extLst>
          </a:blip>
          <a:srcRect l="6006" b="76968"/>
          <a:stretch/>
        </p:blipFill>
        <p:spPr bwMode="auto">
          <a:xfrm>
            <a:off x="6767423" y="1111843"/>
            <a:ext cx="4091942" cy="14401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31E6742-ACE3-6E99-B021-D81FFE8DA246}"/>
                  </a:ext>
                </a:extLst>
              </p:cNvPr>
              <p:cNvSpPr/>
              <p:nvPr/>
            </p:nvSpPr>
            <p:spPr>
              <a:xfrm>
                <a:off x="7483931" y="2306631"/>
                <a:ext cx="5307485" cy="1156214"/>
              </a:xfrm>
              <a:prstGeom prst="rect">
                <a:avLst/>
              </a:prstGeom>
            </p:spPr>
            <p:txBody>
              <a:bodyPr wrap="square">
                <a:spAutoFit/>
              </a:bodyPr>
              <a:lstStyle/>
              <a:p>
                <a:pPr algn="just"/>
                <a14:m>
                  <m:oMath xmlns:m="http://schemas.openxmlformats.org/officeDocument/2006/math">
                    <m:r>
                      <a:rPr lang="en-IN" sz="1200" i="1">
                        <a:latin typeface="Cambria Math" panose="02040503050406030204" pitchFamily="18" charset="0"/>
                        <a:ea typeface="Times New Roman" panose="02020603050405020304" pitchFamily="18" charset="0"/>
                        <a:cs typeface="Times New Roman" panose="02020603050405020304" pitchFamily="18" charset="0"/>
                      </a:rPr>
                      <m:t>𝐼</m:t>
                    </m:r>
                    <m:r>
                      <a:rPr lang="en-IN"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1200" i="1">
                            <a:latin typeface="Cambria Math" panose="02040503050406030204" pitchFamily="18" charset="0"/>
                            <a:ea typeface="Times New Roman" panose="02020603050405020304" pitchFamily="18" charset="0"/>
                            <a:cs typeface="Times New Roman" panose="02020603050405020304" pitchFamily="18" charset="0"/>
                          </a:rPr>
                          <m:t>𝐶</m:t>
                        </m:r>
                      </m:e>
                      <m:sub>
                        <m:r>
                          <a:rPr lang="en-IN" sz="1200" i="1">
                            <a:latin typeface="Cambria Math" panose="02040503050406030204" pitchFamily="18" charset="0"/>
                            <a:ea typeface="Times New Roman" panose="02020603050405020304" pitchFamily="18" charset="0"/>
                            <a:cs typeface="Times New Roman" panose="02020603050405020304" pitchFamily="18" charset="0"/>
                          </a:rPr>
                          <m:t>𝑚</m:t>
                        </m:r>
                      </m:sub>
                    </m:sSub>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IN" sz="1200" i="1">
                            <a:latin typeface="Cambria Math" panose="02040503050406030204" pitchFamily="18" charset="0"/>
                            <a:ea typeface="Times New Roman" panose="02020603050405020304" pitchFamily="18" charset="0"/>
                            <a:cs typeface="Times New Roman" panose="02020603050405020304" pitchFamily="18" charset="0"/>
                          </a:rPr>
                          <m:t>𝑑</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1200" i="1">
                                <a:latin typeface="Cambria Math" panose="02040503050406030204" pitchFamily="18" charset="0"/>
                                <a:ea typeface="Times New Roman" panose="02020603050405020304" pitchFamily="18" charset="0"/>
                                <a:cs typeface="Times New Roman" panose="02020603050405020304" pitchFamily="18" charset="0"/>
                              </a:rPr>
                              <m:t>𝑉</m:t>
                            </m:r>
                          </m:e>
                          <m:sub>
                            <m:r>
                              <a:rPr lang="en-IN" sz="1200" i="1">
                                <a:latin typeface="Cambria Math" panose="02040503050406030204" pitchFamily="18" charset="0"/>
                                <a:ea typeface="Times New Roman" panose="02020603050405020304" pitchFamily="18" charset="0"/>
                                <a:cs typeface="Times New Roman" panose="02020603050405020304" pitchFamily="18" charset="0"/>
                              </a:rPr>
                              <m:t>𝑚</m:t>
                            </m:r>
                          </m:sub>
                        </m:sSub>
                      </m:num>
                      <m:den>
                        <m:r>
                          <a:rPr lang="en-IN" sz="1200" i="1">
                            <a:latin typeface="Cambria Math" panose="02040503050406030204" pitchFamily="18" charset="0"/>
                            <a:ea typeface="Times New Roman" panose="02020603050405020304" pitchFamily="18" charset="0"/>
                            <a:cs typeface="Times New Roman" panose="02020603050405020304" pitchFamily="18" charset="0"/>
                          </a:rPr>
                          <m:t>𝑑𝑡</m:t>
                        </m:r>
                      </m:den>
                    </m:f>
                    <m:r>
                      <a:rPr lang="en-IN"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1200" i="1">
                            <a:latin typeface="Cambria Math" panose="02040503050406030204" pitchFamily="18" charset="0"/>
                            <a:ea typeface="Times New Roman" panose="02020603050405020304" pitchFamily="18" charset="0"/>
                            <a:cs typeface="Times New Roman" panose="02020603050405020304" pitchFamily="18" charset="0"/>
                          </a:rPr>
                          <m:t>𝑔</m:t>
                        </m:r>
                      </m:e>
                      <m:sub>
                        <m:r>
                          <a:rPr lang="en-IN" sz="1200" i="1">
                            <a:latin typeface="Cambria Math" panose="02040503050406030204" pitchFamily="18" charset="0"/>
                            <a:ea typeface="Times New Roman" panose="02020603050405020304" pitchFamily="18" charset="0"/>
                            <a:cs typeface="Times New Roman" panose="02020603050405020304" pitchFamily="18" charset="0"/>
                          </a:rPr>
                          <m:t>𝑘</m:t>
                        </m:r>
                      </m:sub>
                    </m:sSub>
                    <m:sSup>
                      <m:s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pPr>
                      <m:e>
                        <m:r>
                          <a:rPr lang="en-IN" sz="1200" i="1">
                            <a:latin typeface="Cambria Math" panose="02040503050406030204" pitchFamily="18" charset="0"/>
                            <a:ea typeface="Times New Roman" panose="02020603050405020304" pitchFamily="18" charset="0"/>
                            <a:cs typeface="Times New Roman" panose="02020603050405020304" pitchFamily="18" charset="0"/>
                          </a:rPr>
                          <m:t>𝑛</m:t>
                        </m:r>
                      </m:e>
                      <m:sup>
                        <m:r>
                          <a:rPr lang="en-IN" sz="1200" i="1">
                            <a:latin typeface="Cambria Math" panose="02040503050406030204" pitchFamily="18" charset="0"/>
                            <a:ea typeface="Times New Roman" panose="02020603050405020304" pitchFamily="18" charset="0"/>
                            <a:cs typeface="Times New Roman" panose="02020603050405020304" pitchFamily="18" charset="0"/>
                          </a:rPr>
                          <m:t>4</m:t>
                        </m:r>
                      </m:sup>
                    </m:sSup>
                    <m:d>
                      <m:d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1200" i="1">
                            <a:latin typeface="Cambria Math" panose="02040503050406030204" pitchFamily="18" charset="0"/>
                            <a:ea typeface="Times New Roman" panose="02020603050405020304" pitchFamily="18" charset="0"/>
                            <a:cs typeface="Times New Roman" panose="02020603050405020304" pitchFamily="18" charset="0"/>
                          </a:rPr>
                          <m:t>𝑉</m:t>
                        </m:r>
                        <m:r>
                          <a:rPr lang="en-IN"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1200" i="1">
                                <a:latin typeface="Cambria Math" panose="02040503050406030204" pitchFamily="18" charset="0"/>
                                <a:ea typeface="Times New Roman" panose="02020603050405020304" pitchFamily="18" charset="0"/>
                                <a:cs typeface="Times New Roman" panose="02020603050405020304" pitchFamily="18" charset="0"/>
                              </a:rPr>
                              <m:t>𝑉</m:t>
                            </m:r>
                          </m:e>
                          <m:sub>
                            <m:r>
                              <a:rPr lang="en-IN" sz="1200" i="1">
                                <a:latin typeface="Cambria Math" panose="02040503050406030204" pitchFamily="18" charset="0"/>
                                <a:ea typeface="Times New Roman" panose="02020603050405020304" pitchFamily="18" charset="0"/>
                                <a:cs typeface="Times New Roman" panose="02020603050405020304" pitchFamily="18" charset="0"/>
                              </a:rPr>
                              <m:t>𝑘</m:t>
                            </m:r>
                          </m:sub>
                        </m:sSub>
                      </m:e>
                    </m:d>
                    <m:r>
                      <a:rPr lang="en-IN"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1200" i="1">
                            <a:latin typeface="Cambria Math" panose="02040503050406030204" pitchFamily="18" charset="0"/>
                            <a:ea typeface="Times New Roman" panose="02020603050405020304" pitchFamily="18" charset="0"/>
                            <a:cs typeface="Times New Roman" panose="02020603050405020304" pitchFamily="18" charset="0"/>
                          </a:rPr>
                          <m:t>𝑔</m:t>
                        </m:r>
                      </m:e>
                      <m:sub>
                        <m:r>
                          <a:rPr lang="en-IN" sz="1200" i="1">
                            <a:latin typeface="Cambria Math" panose="02040503050406030204" pitchFamily="18" charset="0"/>
                            <a:ea typeface="Times New Roman" panose="02020603050405020304" pitchFamily="18" charset="0"/>
                            <a:cs typeface="Times New Roman" panose="02020603050405020304" pitchFamily="18" charset="0"/>
                          </a:rPr>
                          <m:t>𝑁𝑎</m:t>
                        </m:r>
                      </m:sub>
                    </m:sSub>
                    <m:sSup>
                      <m:sSup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pPr>
                      <m:e>
                        <m:r>
                          <a:rPr lang="en-IN" sz="1200" i="1">
                            <a:latin typeface="Cambria Math" panose="02040503050406030204" pitchFamily="18" charset="0"/>
                            <a:ea typeface="Times New Roman" panose="02020603050405020304" pitchFamily="18" charset="0"/>
                            <a:cs typeface="Times New Roman" panose="02020603050405020304" pitchFamily="18" charset="0"/>
                          </a:rPr>
                          <m:t>𝑚</m:t>
                        </m:r>
                      </m:e>
                      <m:sup>
                        <m:r>
                          <a:rPr lang="en-IN" sz="1200" i="1">
                            <a:latin typeface="Cambria Math" panose="02040503050406030204" pitchFamily="18" charset="0"/>
                            <a:ea typeface="Times New Roman" panose="02020603050405020304" pitchFamily="18" charset="0"/>
                            <a:cs typeface="Times New Roman" panose="02020603050405020304" pitchFamily="18" charset="0"/>
                          </a:rPr>
                          <m:t>3</m:t>
                        </m:r>
                      </m:sup>
                    </m:sSup>
                    <m:r>
                      <a:rPr lang="en-IN" sz="1200" i="1">
                        <a:latin typeface="Cambria Math" panose="02040503050406030204" pitchFamily="18" charset="0"/>
                        <a:ea typeface="Times New Roman" panose="02020603050405020304" pitchFamily="18" charset="0"/>
                        <a:cs typeface="Times New Roman" panose="02020603050405020304" pitchFamily="18" charset="0"/>
                      </a:rPr>
                      <m:t>h</m:t>
                    </m:r>
                    <m:d>
                      <m:d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1200" i="1">
                            <a:latin typeface="Cambria Math" panose="02040503050406030204" pitchFamily="18" charset="0"/>
                            <a:ea typeface="Times New Roman" panose="02020603050405020304" pitchFamily="18" charset="0"/>
                            <a:cs typeface="Times New Roman" panose="02020603050405020304" pitchFamily="18" charset="0"/>
                          </a:rPr>
                          <m:t>𝑉</m:t>
                        </m:r>
                        <m:r>
                          <a:rPr lang="en-IN"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1200" i="1">
                                <a:latin typeface="Cambria Math" panose="02040503050406030204" pitchFamily="18" charset="0"/>
                                <a:ea typeface="Times New Roman" panose="02020603050405020304" pitchFamily="18" charset="0"/>
                                <a:cs typeface="Times New Roman" panose="02020603050405020304" pitchFamily="18" charset="0"/>
                              </a:rPr>
                              <m:t>𝑉</m:t>
                            </m:r>
                          </m:e>
                          <m:sub>
                            <m:r>
                              <a:rPr lang="en-IN" sz="1200" i="1">
                                <a:latin typeface="Cambria Math" panose="02040503050406030204" pitchFamily="18" charset="0"/>
                                <a:ea typeface="Times New Roman" panose="02020603050405020304" pitchFamily="18" charset="0"/>
                                <a:cs typeface="Times New Roman" panose="02020603050405020304" pitchFamily="18" charset="0"/>
                              </a:rPr>
                              <m:t>𝑁𝑎</m:t>
                            </m:r>
                          </m:sub>
                        </m:sSub>
                      </m:e>
                    </m:d>
                    <m:r>
                      <a:rPr lang="en-IN"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1200" i="1">
                            <a:latin typeface="Cambria Math" panose="02040503050406030204" pitchFamily="18" charset="0"/>
                            <a:ea typeface="Times New Roman" panose="02020603050405020304" pitchFamily="18" charset="0"/>
                            <a:cs typeface="Times New Roman" panose="02020603050405020304" pitchFamily="18" charset="0"/>
                          </a:rPr>
                          <m:t>𝑔</m:t>
                        </m:r>
                      </m:e>
                      <m:sub>
                        <m:r>
                          <a:rPr lang="en-IN" sz="1200" i="1">
                            <a:latin typeface="Cambria Math" panose="02040503050406030204" pitchFamily="18" charset="0"/>
                            <a:ea typeface="Times New Roman" panose="02020603050405020304" pitchFamily="18" charset="0"/>
                            <a:cs typeface="Times New Roman" panose="02020603050405020304" pitchFamily="18" charset="0"/>
                          </a:rPr>
                          <m:t>𝐿</m:t>
                        </m:r>
                      </m:sub>
                    </m:sSub>
                    <m:r>
                      <a:rPr lang="en-IN" sz="1200" i="1">
                        <a:latin typeface="Cambria Math" panose="02040503050406030204" pitchFamily="18" charset="0"/>
                        <a:ea typeface="Times New Roman" panose="02020603050405020304" pitchFamily="18" charset="0"/>
                        <a:cs typeface="Times New Roman" panose="02020603050405020304" pitchFamily="18" charset="0"/>
                      </a:rPr>
                      <m:t>(</m:t>
                    </m:r>
                    <m:r>
                      <a:rPr lang="en-IN" sz="1200" i="1">
                        <a:latin typeface="Cambria Math" panose="02040503050406030204" pitchFamily="18" charset="0"/>
                        <a:ea typeface="Times New Roman" panose="02020603050405020304" pitchFamily="18" charset="0"/>
                        <a:cs typeface="Times New Roman" panose="02020603050405020304" pitchFamily="18" charset="0"/>
                      </a:rPr>
                      <m:t>𝑉</m:t>
                    </m:r>
                    <m:r>
                      <a:rPr lang="en-IN"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1200" i="1">
                            <a:latin typeface="Cambria Math" panose="02040503050406030204" pitchFamily="18" charset="0"/>
                            <a:ea typeface="Times New Roman" panose="02020603050405020304" pitchFamily="18" charset="0"/>
                            <a:cs typeface="Times New Roman" panose="02020603050405020304" pitchFamily="18" charset="0"/>
                          </a:rPr>
                          <m:t>𝑉</m:t>
                        </m:r>
                      </m:e>
                      <m:sub>
                        <m:r>
                          <a:rPr lang="en-IN" sz="1200" i="1">
                            <a:latin typeface="Cambria Math" panose="02040503050406030204" pitchFamily="18" charset="0"/>
                            <a:ea typeface="Times New Roman" panose="02020603050405020304" pitchFamily="18" charset="0"/>
                            <a:cs typeface="Times New Roman" panose="02020603050405020304" pitchFamily="18" charset="0"/>
                          </a:rPr>
                          <m:t>𝐿</m:t>
                        </m:r>
                      </m:sub>
                    </m:sSub>
                    <m:r>
                      <a:rPr lang="en-IN" sz="1200" i="1">
                        <a:latin typeface="Cambria Math" panose="02040503050406030204" pitchFamily="18" charset="0"/>
                        <a:ea typeface="Times New Roman" panose="02020603050405020304" pitchFamily="18" charset="0"/>
                        <a:cs typeface="Times New Roman" panose="02020603050405020304" pitchFamily="18" charset="0"/>
                      </a:rPr>
                      <m:t>)</m:t>
                    </m:r>
                  </m:oMath>
                </a14:m>
                <a:r>
                  <a:rPr lang="en-IN" sz="1200" dirty="0">
                    <a:latin typeface="Times New Roman" panose="02020603050405020304" pitchFamily="18" charset="0"/>
                    <a:ea typeface="Times New Roman" panose="02020603050405020304" pitchFamily="18" charset="0"/>
                  </a:rPr>
                  <a:t> </a:t>
                </a:r>
              </a:p>
              <a:p>
                <a:pPr algn="just"/>
                <a14:m>
                  <m:oMath xmlns:m="http://schemas.openxmlformats.org/officeDocument/2006/math">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IN" sz="1200" i="1">
                            <a:latin typeface="Cambria Math" panose="02040503050406030204" pitchFamily="18" charset="0"/>
                            <a:ea typeface="Times New Roman" panose="02020603050405020304" pitchFamily="18" charset="0"/>
                            <a:cs typeface="Times New Roman" panose="02020603050405020304" pitchFamily="18" charset="0"/>
                          </a:rPr>
                          <m:t>𝑑𝑛</m:t>
                        </m:r>
                      </m:num>
                      <m:den>
                        <m:r>
                          <a:rPr lang="en-IN" sz="1200" i="1">
                            <a:latin typeface="Cambria Math" panose="02040503050406030204" pitchFamily="18" charset="0"/>
                            <a:ea typeface="Times New Roman" panose="02020603050405020304" pitchFamily="18" charset="0"/>
                            <a:cs typeface="Times New Roman" panose="02020603050405020304" pitchFamily="18" charset="0"/>
                          </a:rPr>
                          <m:t>𝑑𝑡</m:t>
                        </m:r>
                      </m:den>
                    </m:f>
                    <m:r>
                      <a:rPr lang="en-IN"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1200" i="1">
                            <a:latin typeface="Cambria Math" panose="02040503050406030204" pitchFamily="18" charset="0"/>
                            <a:ea typeface="Times New Roman" panose="02020603050405020304" pitchFamily="18" charset="0"/>
                            <a:cs typeface="Times New Roman" panose="02020603050405020304" pitchFamily="18" charset="0"/>
                          </a:rPr>
                          <m:t>𝛼</m:t>
                        </m:r>
                      </m:e>
                      <m:sub>
                        <m:r>
                          <a:rPr lang="en-IN" sz="1200" i="1">
                            <a:latin typeface="Cambria Math" panose="02040503050406030204" pitchFamily="18" charset="0"/>
                            <a:ea typeface="Times New Roman" panose="02020603050405020304" pitchFamily="18" charset="0"/>
                            <a:cs typeface="Times New Roman" panose="02020603050405020304" pitchFamily="18" charset="0"/>
                          </a:rPr>
                          <m:t>𝑛</m:t>
                        </m:r>
                      </m:sub>
                    </m:sSub>
                    <m:d>
                      <m:d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1200" i="1">
                            <a:latin typeface="Cambria Math" panose="02040503050406030204" pitchFamily="18" charset="0"/>
                            <a:ea typeface="Times New Roman" panose="02020603050405020304" pitchFamily="18" charset="0"/>
                            <a:cs typeface="Times New Roman" panose="02020603050405020304" pitchFamily="18" charset="0"/>
                          </a:rPr>
                          <m:t>𝑉</m:t>
                        </m:r>
                      </m:e>
                    </m:d>
                    <m:d>
                      <m:d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1200" i="1">
                            <a:latin typeface="Cambria Math" panose="02040503050406030204" pitchFamily="18" charset="0"/>
                            <a:ea typeface="Times New Roman" panose="02020603050405020304" pitchFamily="18" charset="0"/>
                            <a:cs typeface="Times New Roman" panose="02020603050405020304" pitchFamily="18" charset="0"/>
                          </a:rPr>
                          <m:t>1−</m:t>
                        </m:r>
                        <m:r>
                          <a:rPr lang="en-IN" sz="1200" i="1">
                            <a:latin typeface="Cambria Math" panose="02040503050406030204" pitchFamily="18" charset="0"/>
                            <a:ea typeface="Times New Roman" panose="02020603050405020304" pitchFamily="18" charset="0"/>
                            <a:cs typeface="Times New Roman" panose="02020603050405020304" pitchFamily="18" charset="0"/>
                          </a:rPr>
                          <m:t>𝑛</m:t>
                        </m:r>
                      </m:e>
                    </m:d>
                    <m:r>
                      <a:rPr lang="en-IN"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1200" i="1">
                            <a:latin typeface="Cambria Math" panose="02040503050406030204" pitchFamily="18" charset="0"/>
                            <a:ea typeface="Times New Roman" panose="02020603050405020304" pitchFamily="18" charset="0"/>
                            <a:cs typeface="Times New Roman" panose="02020603050405020304" pitchFamily="18" charset="0"/>
                          </a:rPr>
                          <m:t>𝛽</m:t>
                        </m:r>
                      </m:e>
                      <m:sub>
                        <m:r>
                          <a:rPr lang="en-IN" sz="1200" i="1">
                            <a:latin typeface="Cambria Math" panose="02040503050406030204" pitchFamily="18" charset="0"/>
                            <a:ea typeface="Times New Roman" panose="02020603050405020304" pitchFamily="18" charset="0"/>
                            <a:cs typeface="Times New Roman" panose="02020603050405020304" pitchFamily="18" charset="0"/>
                          </a:rPr>
                          <m:t>𝑛</m:t>
                        </m:r>
                      </m:sub>
                    </m:sSub>
                    <m:d>
                      <m:d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1200" i="1">
                            <a:latin typeface="Cambria Math" panose="02040503050406030204" pitchFamily="18" charset="0"/>
                            <a:ea typeface="Times New Roman" panose="02020603050405020304" pitchFamily="18" charset="0"/>
                            <a:cs typeface="Times New Roman" panose="02020603050405020304" pitchFamily="18" charset="0"/>
                          </a:rPr>
                          <m:t>𝑉</m:t>
                        </m:r>
                      </m:e>
                    </m:d>
                    <m:r>
                      <a:rPr lang="en-IN" sz="1200" i="1">
                        <a:latin typeface="Cambria Math" panose="02040503050406030204" pitchFamily="18" charset="0"/>
                        <a:ea typeface="Times New Roman" panose="02020603050405020304" pitchFamily="18" charset="0"/>
                        <a:cs typeface="Times New Roman" panose="02020603050405020304" pitchFamily="18" charset="0"/>
                      </a:rPr>
                      <m:t>𝑛</m:t>
                    </m:r>
                  </m:oMath>
                </a14:m>
                <a:r>
                  <a:rPr lang="en-IN" sz="1200" dirty="0">
                    <a:latin typeface="Times New Roman" panose="02020603050405020304" pitchFamily="18" charset="0"/>
                    <a:ea typeface="Times New Roman" panose="02020603050405020304" pitchFamily="18" charset="0"/>
                  </a:rPr>
                  <a:t>	</a:t>
                </a:r>
                <a:endParaRPr lang="en-US" sz="1200" dirty="0"/>
              </a:p>
              <a:p>
                <a:pPr algn="just"/>
                <a14:m>
                  <m:oMath xmlns:m="http://schemas.openxmlformats.org/officeDocument/2006/math">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IN" sz="1200" i="1">
                            <a:latin typeface="Cambria Math" panose="02040503050406030204" pitchFamily="18" charset="0"/>
                            <a:ea typeface="Times New Roman" panose="02020603050405020304" pitchFamily="18" charset="0"/>
                            <a:cs typeface="Times New Roman" panose="02020603050405020304" pitchFamily="18" charset="0"/>
                          </a:rPr>
                          <m:t>𝑑𝑚</m:t>
                        </m:r>
                      </m:num>
                      <m:den>
                        <m:r>
                          <a:rPr lang="en-IN" sz="1200" i="1">
                            <a:latin typeface="Cambria Math" panose="02040503050406030204" pitchFamily="18" charset="0"/>
                            <a:ea typeface="Times New Roman" panose="02020603050405020304" pitchFamily="18" charset="0"/>
                            <a:cs typeface="Times New Roman" panose="02020603050405020304" pitchFamily="18" charset="0"/>
                          </a:rPr>
                          <m:t>𝑑𝑡</m:t>
                        </m:r>
                      </m:den>
                    </m:f>
                    <m:r>
                      <a:rPr lang="en-IN"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1200" i="1">
                            <a:latin typeface="Cambria Math" panose="02040503050406030204" pitchFamily="18" charset="0"/>
                            <a:ea typeface="Times New Roman" panose="02020603050405020304" pitchFamily="18" charset="0"/>
                            <a:cs typeface="Times New Roman" panose="02020603050405020304" pitchFamily="18" charset="0"/>
                          </a:rPr>
                          <m:t>𝛼</m:t>
                        </m:r>
                      </m:e>
                      <m:sub>
                        <m:r>
                          <a:rPr lang="en-IN" sz="1200" i="1">
                            <a:latin typeface="Cambria Math" panose="02040503050406030204" pitchFamily="18" charset="0"/>
                            <a:ea typeface="Times New Roman" panose="02020603050405020304" pitchFamily="18" charset="0"/>
                            <a:cs typeface="Times New Roman" panose="02020603050405020304" pitchFamily="18" charset="0"/>
                          </a:rPr>
                          <m:t>𝑚</m:t>
                        </m:r>
                      </m:sub>
                    </m:sSub>
                    <m:d>
                      <m:d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1200" i="1">
                            <a:latin typeface="Cambria Math" panose="02040503050406030204" pitchFamily="18" charset="0"/>
                            <a:ea typeface="Times New Roman" panose="02020603050405020304" pitchFamily="18" charset="0"/>
                            <a:cs typeface="Times New Roman" panose="02020603050405020304" pitchFamily="18" charset="0"/>
                          </a:rPr>
                          <m:t>𝑉</m:t>
                        </m:r>
                      </m:e>
                    </m:d>
                    <m:d>
                      <m:d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1200" i="1">
                            <a:latin typeface="Cambria Math" panose="02040503050406030204" pitchFamily="18" charset="0"/>
                            <a:ea typeface="Times New Roman" panose="02020603050405020304" pitchFamily="18" charset="0"/>
                            <a:cs typeface="Times New Roman" panose="02020603050405020304" pitchFamily="18" charset="0"/>
                          </a:rPr>
                          <m:t>1−</m:t>
                        </m:r>
                        <m:r>
                          <a:rPr lang="en-IN" sz="1200" i="1">
                            <a:latin typeface="Cambria Math" panose="02040503050406030204" pitchFamily="18" charset="0"/>
                            <a:ea typeface="Times New Roman" panose="02020603050405020304" pitchFamily="18" charset="0"/>
                            <a:cs typeface="Times New Roman" panose="02020603050405020304" pitchFamily="18" charset="0"/>
                          </a:rPr>
                          <m:t>𝑚</m:t>
                        </m:r>
                      </m:e>
                    </m:d>
                    <m:r>
                      <a:rPr lang="en-IN"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1200" i="1">
                            <a:latin typeface="Cambria Math" panose="02040503050406030204" pitchFamily="18" charset="0"/>
                            <a:ea typeface="Times New Roman" panose="02020603050405020304" pitchFamily="18" charset="0"/>
                            <a:cs typeface="Times New Roman" panose="02020603050405020304" pitchFamily="18" charset="0"/>
                          </a:rPr>
                          <m:t>𝛽</m:t>
                        </m:r>
                      </m:e>
                      <m:sub>
                        <m:r>
                          <a:rPr lang="en-IN" sz="1200" i="1">
                            <a:latin typeface="Cambria Math" panose="02040503050406030204" pitchFamily="18" charset="0"/>
                            <a:ea typeface="Times New Roman" panose="02020603050405020304" pitchFamily="18" charset="0"/>
                            <a:cs typeface="Times New Roman" panose="02020603050405020304" pitchFamily="18" charset="0"/>
                          </a:rPr>
                          <m:t>𝑚</m:t>
                        </m:r>
                      </m:sub>
                    </m:sSub>
                    <m:d>
                      <m:d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1200" i="1">
                            <a:latin typeface="Cambria Math" panose="02040503050406030204" pitchFamily="18" charset="0"/>
                            <a:ea typeface="Times New Roman" panose="02020603050405020304" pitchFamily="18" charset="0"/>
                            <a:cs typeface="Times New Roman" panose="02020603050405020304" pitchFamily="18" charset="0"/>
                          </a:rPr>
                          <m:t>𝑉</m:t>
                        </m:r>
                      </m:e>
                    </m:d>
                    <m:r>
                      <a:rPr lang="en-IN" sz="1200" i="1">
                        <a:latin typeface="Cambria Math" panose="02040503050406030204" pitchFamily="18" charset="0"/>
                        <a:ea typeface="Times New Roman" panose="02020603050405020304" pitchFamily="18" charset="0"/>
                        <a:cs typeface="Times New Roman" panose="02020603050405020304" pitchFamily="18" charset="0"/>
                      </a:rPr>
                      <m:t>𝑚</m:t>
                    </m:r>
                  </m:oMath>
                </a14:m>
                <a:r>
                  <a:rPr lang="en-IN" sz="1200" dirty="0">
                    <a:latin typeface="Times New Roman" panose="02020603050405020304" pitchFamily="18" charset="0"/>
                    <a:ea typeface="Times New Roman" panose="02020603050405020304" pitchFamily="18" charset="0"/>
                  </a:rPr>
                  <a:t>	</a:t>
                </a:r>
                <a:endParaRPr lang="en-US" sz="1200" dirty="0"/>
              </a:p>
              <a:p>
                <a:pPr algn="just"/>
                <a14:m>
                  <m:oMath xmlns:m="http://schemas.openxmlformats.org/officeDocument/2006/math">
                    <m:f>
                      <m:f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fPr>
                      <m:num>
                        <m:r>
                          <a:rPr lang="en-IN" sz="1200" i="1">
                            <a:latin typeface="Cambria Math" panose="02040503050406030204" pitchFamily="18" charset="0"/>
                            <a:ea typeface="Times New Roman" panose="02020603050405020304" pitchFamily="18" charset="0"/>
                            <a:cs typeface="Times New Roman" panose="02020603050405020304" pitchFamily="18" charset="0"/>
                          </a:rPr>
                          <m:t>𝑑h</m:t>
                        </m:r>
                      </m:num>
                      <m:den>
                        <m:r>
                          <a:rPr lang="en-IN" sz="1200" i="1">
                            <a:latin typeface="Cambria Math" panose="02040503050406030204" pitchFamily="18" charset="0"/>
                            <a:ea typeface="Times New Roman" panose="02020603050405020304" pitchFamily="18" charset="0"/>
                            <a:cs typeface="Times New Roman" panose="02020603050405020304" pitchFamily="18" charset="0"/>
                          </a:rPr>
                          <m:t>𝑑𝑡</m:t>
                        </m:r>
                      </m:den>
                    </m:f>
                    <m:r>
                      <a:rPr lang="en-IN"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1200" i="1">
                            <a:latin typeface="Cambria Math" panose="02040503050406030204" pitchFamily="18" charset="0"/>
                            <a:ea typeface="Times New Roman" panose="02020603050405020304" pitchFamily="18" charset="0"/>
                            <a:cs typeface="Times New Roman" panose="02020603050405020304" pitchFamily="18" charset="0"/>
                          </a:rPr>
                          <m:t>𝛼</m:t>
                        </m:r>
                      </m:e>
                      <m:sub>
                        <m:r>
                          <a:rPr lang="en-IN" sz="1200" i="1">
                            <a:latin typeface="Cambria Math" panose="02040503050406030204" pitchFamily="18" charset="0"/>
                            <a:ea typeface="Times New Roman" panose="02020603050405020304" pitchFamily="18" charset="0"/>
                            <a:cs typeface="Times New Roman" panose="02020603050405020304" pitchFamily="18" charset="0"/>
                          </a:rPr>
                          <m:t>h</m:t>
                        </m:r>
                      </m:sub>
                    </m:sSub>
                    <m:d>
                      <m:d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1200" i="1">
                            <a:latin typeface="Cambria Math" panose="02040503050406030204" pitchFamily="18" charset="0"/>
                            <a:ea typeface="Times New Roman" panose="02020603050405020304" pitchFamily="18" charset="0"/>
                            <a:cs typeface="Times New Roman" panose="02020603050405020304" pitchFamily="18" charset="0"/>
                          </a:rPr>
                          <m:t>𝑉</m:t>
                        </m:r>
                      </m:e>
                    </m:d>
                    <m:d>
                      <m:d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1200" i="1">
                            <a:latin typeface="Cambria Math" panose="02040503050406030204" pitchFamily="18" charset="0"/>
                            <a:ea typeface="Times New Roman" panose="02020603050405020304" pitchFamily="18" charset="0"/>
                            <a:cs typeface="Times New Roman" panose="02020603050405020304" pitchFamily="18" charset="0"/>
                          </a:rPr>
                          <m:t>1−</m:t>
                        </m:r>
                        <m:r>
                          <a:rPr lang="en-IN" sz="1200" i="1">
                            <a:latin typeface="Cambria Math" panose="02040503050406030204" pitchFamily="18" charset="0"/>
                            <a:ea typeface="Times New Roman" panose="02020603050405020304" pitchFamily="18" charset="0"/>
                            <a:cs typeface="Times New Roman" panose="02020603050405020304" pitchFamily="18" charset="0"/>
                          </a:rPr>
                          <m:t>h</m:t>
                        </m:r>
                      </m:e>
                    </m:d>
                    <m:r>
                      <a:rPr lang="en-IN" sz="12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1200" i="1">
                            <a:latin typeface="Cambria Math" panose="02040503050406030204" pitchFamily="18" charset="0"/>
                            <a:ea typeface="Times New Roman" panose="02020603050405020304" pitchFamily="18" charset="0"/>
                            <a:cs typeface="Times New Roman" panose="02020603050405020304" pitchFamily="18" charset="0"/>
                          </a:rPr>
                          <m:t>𝛽</m:t>
                        </m:r>
                      </m:e>
                      <m:sub>
                        <m:r>
                          <a:rPr lang="en-IN" sz="1200" i="1">
                            <a:latin typeface="Cambria Math" panose="02040503050406030204" pitchFamily="18" charset="0"/>
                            <a:ea typeface="Times New Roman" panose="02020603050405020304" pitchFamily="18" charset="0"/>
                            <a:cs typeface="Times New Roman" panose="02020603050405020304" pitchFamily="18" charset="0"/>
                          </a:rPr>
                          <m:t>h</m:t>
                        </m:r>
                      </m:sub>
                    </m:sSub>
                    <m:d>
                      <m:dPr>
                        <m:ctrlPr>
                          <a:rPr lang="en-US" sz="12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1200" i="1">
                            <a:latin typeface="Cambria Math" panose="02040503050406030204" pitchFamily="18" charset="0"/>
                            <a:ea typeface="Times New Roman" panose="02020603050405020304" pitchFamily="18" charset="0"/>
                            <a:cs typeface="Times New Roman" panose="02020603050405020304" pitchFamily="18" charset="0"/>
                          </a:rPr>
                          <m:t>𝑉</m:t>
                        </m:r>
                      </m:e>
                    </m:d>
                    <m:r>
                      <a:rPr lang="en-IN" sz="1200" i="1">
                        <a:latin typeface="Cambria Math" panose="02040503050406030204" pitchFamily="18" charset="0"/>
                        <a:ea typeface="Times New Roman" panose="02020603050405020304" pitchFamily="18" charset="0"/>
                        <a:cs typeface="Times New Roman" panose="02020603050405020304" pitchFamily="18" charset="0"/>
                      </a:rPr>
                      <m:t>h</m:t>
                    </m:r>
                  </m:oMath>
                </a14:m>
                <a:r>
                  <a:rPr lang="en-IN" sz="1200" dirty="0">
                    <a:latin typeface="Times New Roman" panose="02020603050405020304" pitchFamily="18" charset="0"/>
                    <a:ea typeface="Times New Roman" panose="02020603050405020304" pitchFamily="18" charset="0"/>
                  </a:rPr>
                  <a:t>	</a:t>
                </a:r>
                <a:endParaRPr lang="en-US" sz="1200" dirty="0"/>
              </a:p>
            </p:txBody>
          </p:sp>
        </mc:Choice>
        <mc:Fallback xmlns="">
          <p:sp>
            <p:nvSpPr>
              <p:cNvPr id="7" name="Rectangle 6">
                <a:extLst>
                  <a:ext uri="{FF2B5EF4-FFF2-40B4-BE49-F238E27FC236}">
                    <a16:creationId xmlns:a16="http://schemas.microsoft.com/office/drawing/2014/main" id="{A31E6742-ACE3-6E99-B021-D81FFE8DA246}"/>
                  </a:ext>
                </a:extLst>
              </p:cNvPr>
              <p:cNvSpPr>
                <a:spLocks noRot="1" noChangeAspect="1" noMove="1" noResize="1" noEditPoints="1" noAdjustHandles="1" noChangeArrowheads="1" noChangeShapeType="1" noTextEdit="1"/>
              </p:cNvSpPr>
              <p:nvPr/>
            </p:nvSpPr>
            <p:spPr>
              <a:xfrm>
                <a:off x="7483931" y="2306631"/>
                <a:ext cx="5307485" cy="1156214"/>
              </a:xfrm>
              <a:prstGeom prst="rect">
                <a:avLst/>
              </a:prstGeom>
              <a:blipFill>
                <a:blip r:embed="rId6"/>
                <a:stretch>
                  <a:fillRect/>
                </a:stretch>
              </a:blipFill>
            </p:spPr>
            <p:txBody>
              <a:bodyPr/>
              <a:lstStyle/>
              <a:p>
                <a:r>
                  <a:rPr lang="en-IN">
                    <a:noFill/>
                  </a:rPr>
                  <a:t> </a:t>
                </a:r>
              </a:p>
            </p:txBody>
          </p:sp>
        </mc:Fallback>
      </mc:AlternateContent>
      <p:sp>
        <p:nvSpPr>
          <p:cNvPr id="8" name="Oval 7">
            <a:extLst>
              <a:ext uri="{FF2B5EF4-FFF2-40B4-BE49-F238E27FC236}">
                <a16:creationId xmlns:a16="http://schemas.microsoft.com/office/drawing/2014/main" id="{D7D4C9DC-A382-3220-8E84-D420174D3CC3}"/>
              </a:ext>
            </a:extLst>
          </p:cNvPr>
          <p:cNvSpPr/>
          <p:nvPr/>
        </p:nvSpPr>
        <p:spPr>
          <a:xfrm>
            <a:off x="7579387" y="4667967"/>
            <a:ext cx="534177" cy="495872"/>
          </a:xfrm>
          <a:prstGeom prst="ellipse">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88EF555-2FD7-2FE4-DAA6-2E40CF235DA9}"/>
                  </a:ext>
                </a:extLst>
              </p:cNvPr>
              <p:cNvSpPr/>
              <p:nvPr/>
            </p:nvSpPr>
            <p:spPr>
              <a:xfrm>
                <a:off x="7010614" y="5176883"/>
                <a:ext cx="3876633" cy="634726"/>
              </a:xfrm>
              <a:prstGeom prst="rect">
                <a:avLst/>
              </a:prstGeom>
            </p:spPr>
            <p:txBody>
              <a:bodyPr wrap="square">
                <a:spAutoFit/>
              </a:bodyPr>
              <a:lstStyle/>
              <a:p>
                <a:pPr marL="171450" algn="just"/>
                <a14:m>
                  <m:oMath xmlns:m="http://schemas.openxmlformats.org/officeDocument/2006/math">
                    <m:r>
                      <a:rPr lang="en-IN" sz="1200" i="1">
                        <a:latin typeface="Cambria Math" panose="02040503050406030204" pitchFamily="18" charset="0"/>
                        <a:ea typeface="Calibri" panose="020F0502020204030204" pitchFamily="34" charset="0"/>
                        <a:cs typeface="Times New Roman" panose="02020603050405020304" pitchFamily="18" charset="0"/>
                      </a:rPr>
                      <m:t>𝐶</m:t>
                    </m:r>
                    <m:f>
                      <m:fPr>
                        <m:ctrlPr>
                          <a:rPr lang="en-US" sz="1200" i="1">
                            <a:latin typeface="Cambria Math" panose="02040503050406030204" pitchFamily="18" charset="0"/>
                            <a:ea typeface="Calibri" panose="020F0502020204030204" pitchFamily="34" charset="0"/>
                            <a:cs typeface="Times New Roman" panose="02020603050405020304" pitchFamily="18" charset="0"/>
                          </a:rPr>
                        </m:ctrlPr>
                      </m:fPr>
                      <m:num>
                        <m:r>
                          <a:rPr lang="en-IN" sz="1200" i="1">
                            <a:latin typeface="Cambria Math" panose="02040503050406030204" pitchFamily="18" charset="0"/>
                            <a:ea typeface="Calibri" panose="020F0502020204030204" pitchFamily="34" charset="0"/>
                            <a:cs typeface="Times New Roman" panose="02020603050405020304" pitchFamily="18" charset="0"/>
                          </a:rPr>
                          <m:t>𝑑𝑉</m:t>
                        </m:r>
                      </m:num>
                      <m:den>
                        <m:r>
                          <a:rPr lang="en-IN" sz="1200" i="1">
                            <a:latin typeface="Cambria Math" panose="02040503050406030204" pitchFamily="18" charset="0"/>
                            <a:ea typeface="Calibri" panose="020F0502020204030204" pitchFamily="34" charset="0"/>
                            <a:cs typeface="Times New Roman" panose="02020603050405020304" pitchFamily="18" charset="0"/>
                          </a:rPr>
                          <m:t>𝑑𝑡</m:t>
                        </m:r>
                      </m:den>
                    </m:f>
                    <m:r>
                      <a:rPr lang="en-IN" sz="12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1200" i="1">
                            <a:latin typeface="Cambria Math" panose="02040503050406030204" pitchFamily="18" charset="0"/>
                            <a:ea typeface="Calibri" panose="020F0502020204030204" pitchFamily="34" charset="0"/>
                            <a:cs typeface="Times New Roman" panose="02020603050405020304" pitchFamily="18" charset="0"/>
                          </a:rPr>
                        </m:ctrlPr>
                      </m:sSubPr>
                      <m:e>
                        <m:r>
                          <a:rPr lang="en-IN" sz="1200" i="1">
                            <a:latin typeface="Cambria Math" panose="02040503050406030204" pitchFamily="18" charset="0"/>
                            <a:ea typeface="Calibri" panose="020F0502020204030204" pitchFamily="34" charset="0"/>
                            <a:cs typeface="Times New Roman" panose="02020603050405020304" pitchFamily="18" charset="0"/>
                          </a:rPr>
                          <m:t>𝑔</m:t>
                        </m:r>
                      </m:e>
                      <m:sub>
                        <m:r>
                          <a:rPr lang="en-IN" sz="1200" i="1">
                            <a:latin typeface="Cambria Math" panose="02040503050406030204" pitchFamily="18" charset="0"/>
                            <a:ea typeface="Calibri" panose="020F0502020204030204" pitchFamily="34" charset="0"/>
                            <a:cs typeface="Times New Roman" panose="02020603050405020304" pitchFamily="18" charset="0"/>
                          </a:rPr>
                          <m:t>𝐿</m:t>
                        </m:r>
                      </m:sub>
                    </m:sSub>
                    <m:d>
                      <m:dPr>
                        <m:ctrlPr>
                          <a:rPr lang="en-US" sz="1200" i="1">
                            <a:latin typeface="Cambria Math" panose="02040503050406030204" pitchFamily="18" charset="0"/>
                            <a:ea typeface="Calibri" panose="020F0502020204030204" pitchFamily="34" charset="0"/>
                            <a:cs typeface="Times New Roman" panose="02020603050405020304" pitchFamily="18" charset="0"/>
                          </a:rPr>
                        </m:ctrlPr>
                      </m:dPr>
                      <m:e>
                        <m:r>
                          <a:rPr lang="en-IN" sz="1200" i="1">
                            <a:latin typeface="Cambria Math" panose="02040503050406030204" pitchFamily="18" charset="0"/>
                            <a:ea typeface="Calibri" panose="020F0502020204030204" pitchFamily="34" charset="0"/>
                            <a:cs typeface="Times New Roman" panose="02020603050405020304" pitchFamily="18" charset="0"/>
                          </a:rPr>
                          <m:t>𝑉</m:t>
                        </m:r>
                        <m:r>
                          <a:rPr lang="en-IN" sz="12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1200" i="1">
                                <a:latin typeface="Cambria Math" panose="02040503050406030204" pitchFamily="18" charset="0"/>
                                <a:ea typeface="Calibri" panose="020F0502020204030204" pitchFamily="34" charset="0"/>
                                <a:cs typeface="Times New Roman" panose="02020603050405020304" pitchFamily="18" charset="0"/>
                              </a:rPr>
                            </m:ctrlPr>
                          </m:sSubPr>
                          <m:e>
                            <m:r>
                              <a:rPr lang="en-IN" sz="1200" i="1">
                                <a:latin typeface="Cambria Math" panose="02040503050406030204" pitchFamily="18" charset="0"/>
                                <a:ea typeface="Calibri" panose="020F0502020204030204" pitchFamily="34" charset="0"/>
                                <a:cs typeface="Times New Roman" panose="02020603050405020304" pitchFamily="18" charset="0"/>
                              </a:rPr>
                              <m:t>𝐸</m:t>
                            </m:r>
                          </m:e>
                          <m:sub>
                            <m:r>
                              <a:rPr lang="en-IN" sz="1200" i="1">
                                <a:latin typeface="Cambria Math" panose="02040503050406030204" pitchFamily="18" charset="0"/>
                                <a:ea typeface="Calibri" panose="020F0502020204030204" pitchFamily="34" charset="0"/>
                                <a:cs typeface="Times New Roman" panose="02020603050405020304" pitchFamily="18" charset="0"/>
                              </a:rPr>
                              <m:t>𝐿</m:t>
                            </m:r>
                          </m:sub>
                        </m:sSub>
                      </m:e>
                    </m:d>
                    <m:r>
                      <a:rPr lang="en-IN" sz="12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1200" i="1">
                            <a:latin typeface="Cambria Math" panose="02040503050406030204" pitchFamily="18" charset="0"/>
                            <a:ea typeface="Calibri" panose="020F0502020204030204" pitchFamily="34" charset="0"/>
                            <a:cs typeface="Times New Roman" panose="02020603050405020304" pitchFamily="18" charset="0"/>
                          </a:rPr>
                        </m:ctrlPr>
                      </m:sSubPr>
                      <m:e>
                        <m:r>
                          <a:rPr lang="en-IN" sz="1200" i="1">
                            <a:latin typeface="Cambria Math" panose="02040503050406030204" pitchFamily="18" charset="0"/>
                            <a:ea typeface="Calibri" panose="020F0502020204030204" pitchFamily="34" charset="0"/>
                            <a:cs typeface="Times New Roman" panose="02020603050405020304" pitchFamily="18" charset="0"/>
                          </a:rPr>
                          <m:t>𝑔</m:t>
                        </m:r>
                      </m:e>
                      <m:sub>
                        <m:r>
                          <a:rPr lang="en-IN" sz="1200" i="1">
                            <a:latin typeface="Cambria Math" panose="02040503050406030204" pitchFamily="18" charset="0"/>
                            <a:ea typeface="Calibri" panose="020F0502020204030204" pitchFamily="34" charset="0"/>
                            <a:cs typeface="Times New Roman" panose="02020603050405020304" pitchFamily="18" charset="0"/>
                          </a:rPr>
                          <m:t>𝐿</m:t>
                        </m:r>
                      </m:sub>
                    </m:sSub>
                    <m:sSub>
                      <m:sSubPr>
                        <m:ctrlPr>
                          <a:rPr lang="en-US" sz="1200" i="1">
                            <a:latin typeface="Cambria Math" panose="02040503050406030204" pitchFamily="18" charset="0"/>
                            <a:ea typeface="Calibri" panose="020F0502020204030204" pitchFamily="34" charset="0"/>
                            <a:cs typeface="Times New Roman" panose="02020603050405020304" pitchFamily="18" charset="0"/>
                          </a:rPr>
                        </m:ctrlPr>
                      </m:sSubPr>
                      <m:e>
                        <m:r>
                          <a:rPr lang="en-IN" sz="1200" i="1">
                            <a:latin typeface="Cambria Math" panose="02040503050406030204" pitchFamily="18" charset="0"/>
                            <a:ea typeface="Calibri" panose="020F0502020204030204" pitchFamily="34" charset="0"/>
                            <a:cs typeface="Times New Roman" panose="02020603050405020304" pitchFamily="18" charset="0"/>
                          </a:rPr>
                          <m:t>∆</m:t>
                        </m:r>
                      </m:e>
                      <m:sub>
                        <m:r>
                          <a:rPr lang="en-IN" sz="1200" i="1">
                            <a:latin typeface="Cambria Math" panose="02040503050406030204" pitchFamily="18" charset="0"/>
                            <a:ea typeface="Calibri" panose="020F0502020204030204" pitchFamily="34" charset="0"/>
                            <a:cs typeface="Times New Roman" panose="02020603050405020304" pitchFamily="18" charset="0"/>
                          </a:rPr>
                          <m:t>𝑇</m:t>
                        </m:r>
                        <m:r>
                          <a:rPr lang="en-IN" sz="1200" i="1">
                            <a:latin typeface="Cambria Math" panose="02040503050406030204" pitchFamily="18" charset="0"/>
                            <a:ea typeface="Calibri" panose="020F0502020204030204" pitchFamily="34" charset="0"/>
                            <a:cs typeface="Times New Roman" panose="02020603050405020304" pitchFamily="18" charset="0"/>
                          </a:rPr>
                          <m:t> </m:t>
                        </m:r>
                      </m:sub>
                    </m:sSub>
                    <m:func>
                      <m:funcPr>
                        <m:ctrlPr>
                          <a:rPr lang="en-US" sz="1200" i="1">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IN" sz="1200">
                            <a:latin typeface="Cambria Math" panose="02040503050406030204" pitchFamily="18" charset="0"/>
                            <a:ea typeface="Calibri" panose="020F0502020204030204" pitchFamily="34" charset="0"/>
                            <a:cs typeface="Times New Roman" panose="02020603050405020304" pitchFamily="18" charset="0"/>
                          </a:rPr>
                          <m:t>exp</m:t>
                        </m:r>
                      </m:fName>
                      <m:e>
                        <m:d>
                          <m:dPr>
                            <m:ctrlPr>
                              <a:rPr lang="en-US" sz="1200" i="1">
                                <a:latin typeface="Cambria Math" panose="02040503050406030204" pitchFamily="18" charset="0"/>
                                <a:ea typeface="Calibri" panose="020F0502020204030204" pitchFamily="34" charset="0"/>
                                <a:cs typeface="Times New Roman" panose="02020603050405020304" pitchFamily="18" charset="0"/>
                              </a:rPr>
                            </m:ctrlPr>
                          </m:dPr>
                          <m:e>
                            <m:f>
                              <m:fPr>
                                <m:ctrlPr>
                                  <a:rPr lang="en-US" sz="1200" i="1">
                                    <a:latin typeface="Cambria Math" panose="02040503050406030204" pitchFamily="18" charset="0"/>
                                    <a:ea typeface="Calibri" panose="020F0502020204030204" pitchFamily="34" charset="0"/>
                                    <a:cs typeface="Times New Roman" panose="02020603050405020304" pitchFamily="18" charset="0"/>
                                  </a:rPr>
                                </m:ctrlPr>
                              </m:fPr>
                              <m:num>
                                <m:r>
                                  <a:rPr lang="en-IN" sz="1200" i="1">
                                    <a:latin typeface="Cambria Math" panose="02040503050406030204" pitchFamily="18" charset="0"/>
                                    <a:ea typeface="Calibri" panose="020F0502020204030204" pitchFamily="34" charset="0"/>
                                    <a:cs typeface="Times New Roman" panose="02020603050405020304" pitchFamily="18" charset="0"/>
                                  </a:rPr>
                                  <m:t>𝑉</m:t>
                                </m:r>
                                <m:r>
                                  <a:rPr lang="en-IN" sz="1200" i="1">
                                    <a:latin typeface="Cambria Math" panose="02040503050406030204" pitchFamily="18" charset="0"/>
                                    <a:ea typeface="Calibri" panose="020F0502020204030204" pitchFamily="34" charset="0"/>
                                    <a:cs typeface="Times New Roman" panose="02020603050405020304" pitchFamily="18" charset="0"/>
                                  </a:rPr>
                                  <m:t>−</m:t>
                                </m:r>
                                <m:r>
                                  <a:rPr lang="en-IN" sz="1200" i="1">
                                    <a:latin typeface="Cambria Math" panose="02040503050406030204" pitchFamily="18" charset="0"/>
                                    <a:ea typeface="Calibri" panose="020F0502020204030204" pitchFamily="34" charset="0"/>
                                    <a:cs typeface="Times New Roman" panose="02020603050405020304" pitchFamily="18" charset="0"/>
                                  </a:rPr>
                                  <m:t>𝑉𝑡</m:t>
                                </m:r>
                              </m:num>
                              <m:den>
                                <m:r>
                                  <a:rPr lang="en-IN" sz="1200" i="1">
                                    <a:latin typeface="Cambria Math" panose="02040503050406030204" pitchFamily="18" charset="0"/>
                                    <a:ea typeface="Calibri" panose="020F0502020204030204" pitchFamily="34" charset="0"/>
                                    <a:cs typeface="Times New Roman" panose="02020603050405020304" pitchFamily="18" charset="0"/>
                                  </a:rPr>
                                  <m:t>∆</m:t>
                                </m:r>
                                <m:r>
                                  <a:rPr lang="en-IN" sz="1200" i="1">
                                    <a:latin typeface="Cambria Math" panose="02040503050406030204" pitchFamily="18" charset="0"/>
                                    <a:ea typeface="Calibri" panose="020F0502020204030204" pitchFamily="34" charset="0"/>
                                    <a:cs typeface="Times New Roman" panose="02020603050405020304" pitchFamily="18" charset="0"/>
                                  </a:rPr>
                                  <m:t>𝑇</m:t>
                                </m:r>
                              </m:den>
                            </m:f>
                          </m:e>
                        </m:d>
                      </m:e>
                    </m:func>
                    <m:r>
                      <a:rPr lang="en-IN" sz="1200" i="1">
                        <a:latin typeface="Cambria Math" panose="02040503050406030204" pitchFamily="18" charset="0"/>
                        <a:ea typeface="Calibri" panose="020F0502020204030204" pitchFamily="34" charset="0"/>
                        <a:cs typeface="Times New Roman" panose="02020603050405020304" pitchFamily="18" charset="0"/>
                      </a:rPr>
                      <m:t>+</m:t>
                    </m:r>
                    <m:r>
                      <a:rPr lang="en-IN" sz="1200" i="1">
                        <a:latin typeface="Cambria Math" panose="02040503050406030204" pitchFamily="18" charset="0"/>
                        <a:ea typeface="Calibri" panose="020F0502020204030204" pitchFamily="34" charset="0"/>
                        <a:cs typeface="Times New Roman" panose="02020603050405020304" pitchFamily="18" charset="0"/>
                      </a:rPr>
                      <m:t>𝐼</m:t>
                    </m:r>
                    <m:r>
                      <a:rPr lang="en-US" sz="1200" i="1">
                        <a:latin typeface="Cambria Math" panose="02040503050406030204" pitchFamily="18" charset="0"/>
                        <a:ea typeface="Calibri" panose="020F0502020204030204" pitchFamily="34" charset="0"/>
                        <a:cs typeface="Times New Roman" panose="02020603050405020304" pitchFamily="18" charset="0"/>
                      </a:rPr>
                      <m:t>−</m:t>
                    </m:r>
                    <m:r>
                      <a:rPr lang="en-US" sz="1200" i="1">
                        <a:latin typeface="Cambria Math" panose="02040503050406030204" pitchFamily="18" charset="0"/>
                        <a:ea typeface="Calibri" panose="020F0502020204030204" pitchFamily="34" charset="0"/>
                        <a:cs typeface="Times New Roman" panose="02020603050405020304" pitchFamily="18" charset="0"/>
                      </a:rPr>
                      <m:t>𝑤</m:t>
                    </m:r>
                  </m:oMath>
                </a14:m>
                <a:r>
                  <a:rPr lang="en-IN" sz="12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i="1" dirty="0">
                  <a:latin typeface="Cambria Math" panose="02040503050406030204" pitchFamily="18" charset="0"/>
                  <a:ea typeface="Calibri" panose="020F0502020204030204" pitchFamily="34" charset="0"/>
                  <a:cs typeface="Times New Roman" panose="02020603050405020304" pitchFamily="18" charset="0"/>
                </a:endParaRPr>
              </a:p>
              <a:p>
                <a:pPr marL="171450" algn="just"/>
                <a14:m>
                  <m:oMath xmlns:m="http://schemas.openxmlformats.org/officeDocument/2006/math">
                    <m:sSub>
                      <m:sSubPr>
                        <m:ctrlPr>
                          <a:rPr lang="en-US" sz="1200" i="1">
                            <a:latin typeface="Cambria Math" panose="02040503050406030204" pitchFamily="18" charset="0"/>
                            <a:ea typeface="Calibri" panose="020F0502020204030204" pitchFamily="34" charset="0"/>
                            <a:cs typeface="Times New Roman" panose="02020603050405020304" pitchFamily="18" charset="0"/>
                          </a:rPr>
                        </m:ctrlPr>
                      </m:sSubPr>
                      <m:e>
                        <m:r>
                          <a:rPr lang="en-IN" sz="1200" i="1">
                            <a:latin typeface="Cambria Math" panose="02040503050406030204" pitchFamily="18" charset="0"/>
                            <a:ea typeface="Calibri" panose="020F0502020204030204" pitchFamily="34" charset="0"/>
                            <a:cs typeface="Times New Roman" panose="02020603050405020304" pitchFamily="18" charset="0"/>
                          </a:rPr>
                          <m:t>𝜏</m:t>
                        </m:r>
                      </m:e>
                      <m:sub>
                        <m:r>
                          <a:rPr lang="en-IN" sz="1200" i="1">
                            <a:latin typeface="Cambria Math" panose="02040503050406030204" pitchFamily="18" charset="0"/>
                            <a:ea typeface="Calibri" panose="020F0502020204030204" pitchFamily="34" charset="0"/>
                            <a:cs typeface="Times New Roman" panose="02020603050405020304" pitchFamily="18" charset="0"/>
                          </a:rPr>
                          <m:t>𝑤</m:t>
                        </m:r>
                        <m:r>
                          <a:rPr lang="en-IN" sz="1200" i="1">
                            <a:latin typeface="Cambria Math" panose="02040503050406030204" pitchFamily="18" charset="0"/>
                            <a:ea typeface="Calibri" panose="020F0502020204030204" pitchFamily="34" charset="0"/>
                            <a:cs typeface="Times New Roman" panose="02020603050405020304" pitchFamily="18" charset="0"/>
                          </a:rPr>
                          <m:t> </m:t>
                        </m:r>
                      </m:sub>
                    </m:sSub>
                    <m:f>
                      <m:fPr>
                        <m:ctrlPr>
                          <a:rPr lang="en-US" sz="1200" i="1">
                            <a:latin typeface="Cambria Math" panose="02040503050406030204" pitchFamily="18" charset="0"/>
                            <a:ea typeface="Calibri" panose="020F0502020204030204" pitchFamily="34" charset="0"/>
                            <a:cs typeface="Times New Roman" panose="02020603050405020304" pitchFamily="18" charset="0"/>
                          </a:rPr>
                        </m:ctrlPr>
                      </m:fPr>
                      <m:num>
                        <m:r>
                          <a:rPr lang="en-IN" sz="1200" i="1">
                            <a:latin typeface="Cambria Math" panose="02040503050406030204" pitchFamily="18" charset="0"/>
                            <a:ea typeface="Calibri" panose="020F0502020204030204" pitchFamily="34" charset="0"/>
                            <a:cs typeface="Times New Roman" panose="02020603050405020304" pitchFamily="18" charset="0"/>
                          </a:rPr>
                          <m:t>𝑑𝑤</m:t>
                        </m:r>
                      </m:num>
                      <m:den>
                        <m:r>
                          <a:rPr lang="en-IN" sz="1200" i="1">
                            <a:latin typeface="Cambria Math" panose="02040503050406030204" pitchFamily="18" charset="0"/>
                            <a:ea typeface="Calibri" panose="020F0502020204030204" pitchFamily="34" charset="0"/>
                            <a:cs typeface="Times New Roman" panose="02020603050405020304" pitchFamily="18" charset="0"/>
                          </a:rPr>
                          <m:t>𝑑𝑡</m:t>
                        </m:r>
                      </m:den>
                    </m:f>
                    <m:r>
                      <a:rPr lang="en-IN" sz="1200" i="1">
                        <a:latin typeface="Cambria Math" panose="02040503050406030204" pitchFamily="18" charset="0"/>
                        <a:ea typeface="Calibri" panose="020F0502020204030204" pitchFamily="34" charset="0"/>
                        <a:cs typeface="Times New Roman" panose="02020603050405020304" pitchFamily="18" charset="0"/>
                      </a:rPr>
                      <m:t>=</m:t>
                    </m:r>
                    <m:r>
                      <a:rPr lang="en-IN" sz="1200" i="1">
                        <a:latin typeface="Cambria Math" panose="02040503050406030204" pitchFamily="18" charset="0"/>
                        <a:ea typeface="Calibri" panose="020F0502020204030204" pitchFamily="34" charset="0"/>
                        <a:cs typeface="Times New Roman" panose="02020603050405020304" pitchFamily="18" charset="0"/>
                      </a:rPr>
                      <m:t>𝑎</m:t>
                    </m:r>
                    <m:r>
                      <a:rPr lang="en-IN" sz="1200" i="1">
                        <a:latin typeface="Cambria Math" panose="02040503050406030204" pitchFamily="18" charset="0"/>
                        <a:ea typeface="Calibri" panose="020F0502020204030204" pitchFamily="34" charset="0"/>
                        <a:cs typeface="Times New Roman" panose="02020603050405020304" pitchFamily="18" charset="0"/>
                      </a:rPr>
                      <m:t> </m:t>
                    </m:r>
                    <m:d>
                      <m:dPr>
                        <m:ctrlPr>
                          <a:rPr lang="en-US" sz="1200" i="1">
                            <a:latin typeface="Cambria Math" panose="02040503050406030204" pitchFamily="18" charset="0"/>
                            <a:ea typeface="Calibri" panose="020F0502020204030204" pitchFamily="34" charset="0"/>
                            <a:cs typeface="Times New Roman" panose="02020603050405020304" pitchFamily="18" charset="0"/>
                          </a:rPr>
                        </m:ctrlPr>
                      </m:dPr>
                      <m:e>
                        <m:r>
                          <a:rPr lang="en-IN" sz="1200" i="1">
                            <a:latin typeface="Cambria Math" panose="02040503050406030204" pitchFamily="18" charset="0"/>
                            <a:ea typeface="Calibri" panose="020F0502020204030204" pitchFamily="34" charset="0"/>
                            <a:cs typeface="Times New Roman" panose="02020603050405020304" pitchFamily="18" charset="0"/>
                          </a:rPr>
                          <m:t>𝑉</m:t>
                        </m:r>
                        <m:r>
                          <a:rPr lang="en-IN" sz="1200"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1200" i="1">
                                <a:latin typeface="Cambria Math" panose="02040503050406030204" pitchFamily="18" charset="0"/>
                                <a:ea typeface="Calibri" panose="020F0502020204030204" pitchFamily="34" charset="0"/>
                                <a:cs typeface="Times New Roman" panose="02020603050405020304" pitchFamily="18" charset="0"/>
                              </a:rPr>
                            </m:ctrlPr>
                          </m:sSubPr>
                          <m:e>
                            <m:r>
                              <a:rPr lang="en-IN" sz="1200" i="1">
                                <a:latin typeface="Cambria Math" panose="02040503050406030204" pitchFamily="18" charset="0"/>
                                <a:ea typeface="Calibri" panose="020F0502020204030204" pitchFamily="34" charset="0"/>
                                <a:cs typeface="Times New Roman" panose="02020603050405020304" pitchFamily="18" charset="0"/>
                              </a:rPr>
                              <m:t>𝐸</m:t>
                            </m:r>
                          </m:e>
                          <m:sub>
                            <m:r>
                              <a:rPr lang="en-IN" sz="1200" i="1">
                                <a:latin typeface="Cambria Math" panose="02040503050406030204" pitchFamily="18" charset="0"/>
                                <a:ea typeface="Calibri" panose="020F0502020204030204" pitchFamily="34" charset="0"/>
                                <a:cs typeface="Times New Roman" panose="02020603050405020304" pitchFamily="18" charset="0"/>
                              </a:rPr>
                              <m:t>𝐿</m:t>
                            </m:r>
                          </m:sub>
                        </m:sSub>
                      </m:e>
                    </m:d>
                    <m:r>
                      <a:rPr lang="en-IN" sz="1200" i="1">
                        <a:latin typeface="Cambria Math" panose="02040503050406030204" pitchFamily="18" charset="0"/>
                        <a:ea typeface="Calibri" panose="020F0502020204030204" pitchFamily="34" charset="0"/>
                        <a:cs typeface="Times New Roman" panose="02020603050405020304" pitchFamily="18" charset="0"/>
                      </a:rPr>
                      <m:t>−</m:t>
                    </m:r>
                    <m:r>
                      <a:rPr lang="en-IN" sz="1200" i="1">
                        <a:latin typeface="Cambria Math" panose="02040503050406030204" pitchFamily="18" charset="0"/>
                        <a:ea typeface="Calibri" panose="020F0502020204030204" pitchFamily="34" charset="0"/>
                        <a:cs typeface="Times New Roman" panose="02020603050405020304" pitchFamily="18" charset="0"/>
                      </a:rPr>
                      <m:t>𝑤</m:t>
                    </m:r>
                  </m:oMath>
                </a14:m>
                <a:r>
                  <a:rPr lang="en-IN" sz="12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Rectangle 8">
                <a:extLst>
                  <a:ext uri="{FF2B5EF4-FFF2-40B4-BE49-F238E27FC236}">
                    <a16:creationId xmlns:a16="http://schemas.microsoft.com/office/drawing/2014/main" id="{988EF555-2FD7-2FE4-DAA6-2E40CF235DA9}"/>
                  </a:ext>
                </a:extLst>
              </p:cNvPr>
              <p:cNvSpPr>
                <a:spLocks noRot="1" noChangeAspect="1" noMove="1" noResize="1" noEditPoints="1" noAdjustHandles="1" noChangeArrowheads="1" noChangeShapeType="1" noTextEdit="1"/>
              </p:cNvSpPr>
              <p:nvPr/>
            </p:nvSpPr>
            <p:spPr>
              <a:xfrm>
                <a:off x="7010614" y="5176883"/>
                <a:ext cx="3876633" cy="634726"/>
              </a:xfrm>
              <a:prstGeom prst="rect">
                <a:avLst/>
              </a:prstGeom>
              <a:blipFill>
                <a:blip r:embed="rId7"/>
                <a:stretch>
                  <a:fillRect/>
                </a:stretch>
              </a:blipFill>
            </p:spPr>
            <p:txBody>
              <a:bodyPr/>
              <a:lstStyle/>
              <a:p>
                <a:r>
                  <a:rPr lang="en-IN">
                    <a:noFill/>
                  </a:rPr>
                  <a:t> </a:t>
                </a:r>
              </a:p>
            </p:txBody>
          </p:sp>
        </mc:Fallback>
      </mc:AlternateContent>
      <p:sp>
        <p:nvSpPr>
          <p:cNvPr id="10" name="Arrow: Down 9">
            <a:extLst>
              <a:ext uri="{FF2B5EF4-FFF2-40B4-BE49-F238E27FC236}">
                <a16:creationId xmlns:a16="http://schemas.microsoft.com/office/drawing/2014/main" id="{2F9EE7B5-134B-1128-CEC9-3EDD9A878A35}"/>
              </a:ext>
            </a:extLst>
          </p:cNvPr>
          <p:cNvSpPr/>
          <p:nvPr/>
        </p:nvSpPr>
        <p:spPr>
          <a:xfrm>
            <a:off x="7676297" y="3654280"/>
            <a:ext cx="401320" cy="862088"/>
          </a:xfrm>
          <a:prstGeom prst="downArrow">
            <a:avLst/>
          </a:prstGeom>
          <a:solidFill>
            <a:srgbClr val="A5827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Connector 10">
            <a:extLst>
              <a:ext uri="{FF2B5EF4-FFF2-40B4-BE49-F238E27FC236}">
                <a16:creationId xmlns:a16="http://schemas.microsoft.com/office/drawing/2014/main" id="{457C0731-55CF-3C7F-69E0-071A9C53F334}"/>
              </a:ext>
            </a:extLst>
          </p:cNvPr>
          <p:cNvCxnSpPr>
            <a:cxnSpLocks/>
          </p:cNvCxnSpPr>
          <p:nvPr/>
        </p:nvCxnSpPr>
        <p:spPr>
          <a:xfrm>
            <a:off x="6183608" y="1235413"/>
            <a:ext cx="0" cy="3725841"/>
          </a:xfrm>
          <a:prstGeom prst="line">
            <a:avLst/>
          </a:prstGeom>
          <a:ln/>
        </p:spPr>
        <p:style>
          <a:lnRef idx="1">
            <a:schemeClr val="accent5"/>
          </a:lnRef>
          <a:fillRef idx="0">
            <a:schemeClr val="accent5"/>
          </a:fillRef>
          <a:effectRef idx="0">
            <a:schemeClr val="accent5"/>
          </a:effectRef>
          <a:fontRef idx="minor">
            <a:schemeClr val="tx1"/>
          </a:fontRef>
        </p:style>
      </p:cxnSp>
      <p:sp>
        <p:nvSpPr>
          <p:cNvPr id="12" name="TextBox 11">
            <a:extLst>
              <a:ext uri="{FF2B5EF4-FFF2-40B4-BE49-F238E27FC236}">
                <a16:creationId xmlns:a16="http://schemas.microsoft.com/office/drawing/2014/main" id="{576742CD-9824-E80A-219A-5F840D853B04}"/>
              </a:ext>
            </a:extLst>
          </p:cNvPr>
          <p:cNvSpPr txBox="1"/>
          <p:nvPr/>
        </p:nvSpPr>
        <p:spPr>
          <a:xfrm>
            <a:off x="8983894" y="5764142"/>
            <a:ext cx="1491114"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(Naud et.al.,2008)</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1AFFA47-8393-A5FA-F341-CC8C84DB9036}"/>
              </a:ext>
            </a:extLst>
          </p:cNvPr>
          <p:cNvSpPr txBox="1"/>
          <p:nvPr/>
        </p:nvSpPr>
        <p:spPr>
          <a:xfrm>
            <a:off x="9739009" y="3206123"/>
            <a:ext cx="2202398" cy="307777"/>
          </a:xfrm>
          <a:prstGeom prst="rect">
            <a:avLst/>
          </a:prstGeom>
          <a:noFill/>
        </p:spPr>
        <p:txBody>
          <a:bodyPr wrap="none" rtlCol="0">
            <a:spAutoFit/>
          </a:bodyPr>
          <a:lstStyle/>
          <a:p>
            <a:r>
              <a:rPr lang="en-US" sz="1400" dirty="0">
                <a:solidFill>
                  <a:srgbClr val="C00000"/>
                </a:solidFill>
                <a:latin typeface="Times New Roman" panose="02020603050405020304" pitchFamily="18" charset="0"/>
                <a:cs typeface="Times New Roman" panose="02020603050405020304" pitchFamily="18" charset="0"/>
              </a:rPr>
              <a:t>(Hodgkin and Huxley,1952)</a:t>
            </a:r>
            <a:endParaRPr lang="en-IN" sz="1400" dirty="0">
              <a:solidFill>
                <a:srgbClr val="C0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2003900" y="6356350"/>
            <a:ext cx="8849574" cy="461665"/>
          </a:xfrm>
          <a:prstGeom prst="rect">
            <a:avLst/>
          </a:prstGeom>
          <a:solidFill>
            <a:schemeClr val="bg2">
              <a:alpha val="47000"/>
            </a:schemeClr>
          </a:solidFill>
        </p:spPr>
        <p:txBody>
          <a:bodyPr wrap="square">
            <a:spAutoFit/>
          </a:bodyPr>
          <a:lstStyle/>
          <a:p>
            <a:r>
              <a:rPr lang="en-US" sz="800" dirty="0">
                <a:latin typeface="Times New Roman" panose="02020603050405020304" pitchFamily="18" charset="0"/>
                <a:cs typeface="Times New Roman" panose="02020603050405020304" pitchFamily="18" charset="0"/>
              </a:rPr>
              <a:t>Andreas V. M. Herz et al. ,Modeling Single-Neuron Dynamics and Computations: A Balance of Detail and Abstraction. Science314,80-85(2006).DOI:10.1126/science.1127240</a:t>
            </a:r>
          </a:p>
          <a:p>
            <a:pPr marL="0" lvl="1"/>
            <a:r>
              <a:rPr lang="en-US" sz="800" dirty="0">
                <a:latin typeface="Times New Roman" panose="02020603050405020304" pitchFamily="18" charset="0"/>
                <a:cs typeface="Times New Roman" panose="02020603050405020304" pitchFamily="18" charset="0"/>
              </a:rPr>
              <a:t>Hodgkin AL, Huxley AF (1952) A quantitative description of membrane current and its application to conduction and excitation in nerve. J </a:t>
            </a:r>
            <a:r>
              <a:rPr lang="en-US" sz="800" dirty="0" err="1">
                <a:latin typeface="Times New Roman" panose="02020603050405020304" pitchFamily="18" charset="0"/>
                <a:cs typeface="Times New Roman" panose="02020603050405020304" pitchFamily="18" charset="0"/>
              </a:rPr>
              <a:t>Physiol</a:t>
            </a:r>
            <a:r>
              <a:rPr lang="en-US" sz="800" dirty="0">
                <a:latin typeface="Times New Roman" panose="02020603050405020304" pitchFamily="18" charset="0"/>
                <a:cs typeface="Times New Roman" panose="02020603050405020304" pitchFamily="18" charset="0"/>
              </a:rPr>
              <a:t> 117:500–544</a:t>
            </a:r>
          </a:p>
          <a:p>
            <a:pPr marL="0" lvl="1"/>
            <a:r>
              <a:rPr lang="en-US" sz="800" dirty="0">
                <a:latin typeface="Times New Roman" panose="02020603050405020304" pitchFamily="18" charset="0"/>
                <a:cs typeface="Times New Roman" panose="02020603050405020304" pitchFamily="18" charset="0"/>
              </a:rPr>
              <a:t>Naud R, </a:t>
            </a:r>
            <a:r>
              <a:rPr lang="en-US" sz="800" dirty="0" err="1">
                <a:latin typeface="Times New Roman" panose="02020603050405020304" pitchFamily="18" charset="0"/>
                <a:cs typeface="Times New Roman" panose="02020603050405020304" pitchFamily="18" charset="0"/>
              </a:rPr>
              <a:t>Marcille</a:t>
            </a:r>
            <a:r>
              <a:rPr lang="en-US" sz="800" dirty="0">
                <a:latin typeface="Times New Roman" panose="02020603050405020304" pitchFamily="18" charset="0"/>
                <a:cs typeface="Times New Roman" panose="02020603050405020304" pitchFamily="18" charset="0"/>
              </a:rPr>
              <a:t> N, </a:t>
            </a:r>
            <a:r>
              <a:rPr lang="en-US" sz="800" dirty="0" err="1">
                <a:latin typeface="Times New Roman" panose="02020603050405020304" pitchFamily="18" charset="0"/>
                <a:cs typeface="Times New Roman" panose="02020603050405020304" pitchFamily="18" charset="0"/>
              </a:rPr>
              <a:t>Clopath</a:t>
            </a:r>
            <a:r>
              <a:rPr lang="en-US" sz="800" dirty="0">
                <a:latin typeface="Times New Roman" panose="02020603050405020304" pitchFamily="18" charset="0"/>
                <a:cs typeface="Times New Roman" panose="02020603050405020304" pitchFamily="18" charset="0"/>
              </a:rPr>
              <a:t> C, Gerstner W (2008) Firing patterns in the adaptive exponential integrate-and-fire model. Biol </a:t>
            </a:r>
            <a:r>
              <a:rPr lang="en-US" sz="800" dirty="0" err="1">
                <a:latin typeface="Times New Roman" panose="02020603050405020304" pitchFamily="18" charset="0"/>
                <a:cs typeface="Times New Roman" panose="02020603050405020304" pitchFamily="18" charset="0"/>
              </a:rPr>
              <a:t>Cybern</a:t>
            </a:r>
            <a:r>
              <a:rPr lang="en-US" sz="800" dirty="0">
                <a:latin typeface="Times New Roman" panose="02020603050405020304" pitchFamily="18" charset="0"/>
                <a:cs typeface="Times New Roman" panose="02020603050405020304" pitchFamily="18" charset="0"/>
              </a:rPr>
              <a:t> 99:335–347. </a:t>
            </a:r>
            <a:endParaRPr lang="en-IN" sz="800" dirty="0">
              <a:latin typeface="Times New Roman" panose="02020603050405020304" pitchFamily="18" charset="0"/>
              <a:cs typeface="Times New Roman" panose="02020603050405020304" pitchFamily="18" charset="0"/>
            </a:endParaRPr>
          </a:p>
        </p:txBody>
      </p:sp>
      <p:sp>
        <p:nvSpPr>
          <p:cNvPr id="15" name="Slide Number Placeholder 11">
            <a:extLst>
              <a:ext uri="{FF2B5EF4-FFF2-40B4-BE49-F238E27FC236}">
                <a16:creationId xmlns:a16="http://schemas.microsoft.com/office/drawing/2014/main" id="{86F44A5C-FAA3-D711-56DA-E690DFEA8694}"/>
              </a:ext>
            </a:extLst>
          </p:cNvPr>
          <p:cNvSpPr>
            <a:spLocks noGrp="1"/>
          </p:cNvSpPr>
          <p:nvPr>
            <p:ph type="sldNum" sz="quarter" idx="12"/>
          </p:nvPr>
        </p:nvSpPr>
        <p:spPr>
          <a:xfrm>
            <a:off x="9277350" y="6397913"/>
            <a:ext cx="2743200" cy="365125"/>
          </a:xfrm>
        </p:spPr>
        <p:txBody>
          <a:bodyPr/>
          <a:lstStyle/>
          <a:p>
            <a:fld id="{065470F1-9774-4495-8E7A-EBFBC8DD246F}" type="slidenum">
              <a:rPr lang="en-US" smtClean="0">
                <a:solidFill>
                  <a:schemeClr val="bg1"/>
                </a:solidFill>
              </a:rPr>
              <a:t>9</a:t>
            </a:fld>
            <a:endParaRPr lang="en-US" dirty="0">
              <a:solidFill>
                <a:schemeClr val="bg1"/>
              </a:solidFill>
            </a:endParaRPr>
          </a:p>
        </p:txBody>
      </p:sp>
    </p:spTree>
    <p:custDataLst>
      <p:tags r:id="rId1"/>
    </p:custDataLst>
    <p:extLst>
      <p:ext uri="{BB962C8B-B14F-4D97-AF65-F5344CB8AC3E}">
        <p14:creationId xmlns:p14="http://schemas.microsoft.com/office/powerpoint/2010/main" val="11295860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
</p:tagLst>
</file>

<file path=ppt/tags/tag10.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3"/>
</p:tagLst>
</file>

<file path=ppt/tags/tag100.xml><?xml version="1.0" encoding="utf-8"?>
<p:tagLst xmlns:a="http://schemas.openxmlformats.org/drawingml/2006/main" xmlns:r="http://schemas.openxmlformats.org/officeDocument/2006/relationships" xmlns:p="http://schemas.openxmlformats.org/presentationml/2006/main">
  <p:tag name="PPSPLIT_ID" val=" 3"/>
</p:tagLst>
</file>

<file path=ppt/tags/tag101.xml><?xml version="1.0" encoding="utf-8"?>
<p:tagLst xmlns:a="http://schemas.openxmlformats.org/drawingml/2006/main" xmlns:r="http://schemas.openxmlformats.org/officeDocument/2006/relationships" xmlns:p="http://schemas.openxmlformats.org/presentationml/2006/main">
  <p:tag name="PPSPLIT_ID" val=" 4"/>
</p:tagLst>
</file>

<file path=ppt/tags/tag102.xml><?xml version="1.0" encoding="utf-8"?>
<p:tagLst xmlns:a="http://schemas.openxmlformats.org/drawingml/2006/main" xmlns:r="http://schemas.openxmlformats.org/officeDocument/2006/relationships" xmlns:p="http://schemas.openxmlformats.org/presentationml/2006/main">
  <p:tag name="PPSPLIT_ID" val=" 5"/>
</p:tagLst>
</file>

<file path=ppt/tags/tag103.xml><?xml version="1.0" encoding="utf-8"?>
<p:tagLst xmlns:a="http://schemas.openxmlformats.org/drawingml/2006/main" xmlns:r="http://schemas.openxmlformats.org/officeDocument/2006/relationships" xmlns:p="http://schemas.openxmlformats.org/presentationml/2006/main">
  <p:tag name="PPSPLIT_ID" val=" 6"/>
</p:tagLst>
</file>

<file path=ppt/tags/tag104.xml><?xml version="1.0" encoding="utf-8"?>
<p:tagLst xmlns:a="http://schemas.openxmlformats.org/drawingml/2006/main" xmlns:r="http://schemas.openxmlformats.org/officeDocument/2006/relationships" xmlns:p="http://schemas.openxmlformats.org/presentationml/2006/main">
  <p:tag name="PPSPLIT_ID" val=" 10"/>
</p:tagLst>
</file>

<file path=ppt/tags/tag105.xml><?xml version="1.0" encoding="utf-8"?>
<p:tagLst xmlns:a="http://schemas.openxmlformats.org/drawingml/2006/main" xmlns:r="http://schemas.openxmlformats.org/officeDocument/2006/relationships" xmlns:p="http://schemas.openxmlformats.org/presentationml/2006/main">
  <p:tag name="PPSPLIT_ID" val=" 11"/>
</p:tagLst>
</file>

<file path=ppt/tags/tag106.xml><?xml version="1.0" encoding="utf-8"?>
<p:tagLst xmlns:a="http://schemas.openxmlformats.org/drawingml/2006/main" xmlns:r="http://schemas.openxmlformats.org/officeDocument/2006/relationships" xmlns:p="http://schemas.openxmlformats.org/presentationml/2006/main">
  <p:tag name="PPSPLIT_ID" val=" 7"/>
</p:tagLst>
</file>

<file path=ppt/tags/tag10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9"/>
</p:tagLst>
</file>

<file path=ppt/tags/tag10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0"/>
</p:tagLst>
</file>

<file path=ppt/tags/tag109.xml><?xml version="1.0" encoding="utf-8"?>
<p:tagLst xmlns:a="http://schemas.openxmlformats.org/drawingml/2006/main" xmlns:r="http://schemas.openxmlformats.org/officeDocument/2006/relationships" xmlns:p="http://schemas.openxmlformats.org/presentationml/2006/main">
  <p:tag name="PPSPLIT_ID" val=" 3"/>
</p:tagLst>
</file>

<file path=ppt/tags/tag1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4"/>
</p:tagLst>
</file>

<file path=ppt/tags/tag110.xml><?xml version="1.0" encoding="utf-8"?>
<p:tagLst xmlns:a="http://schemas.openxmlformats.org/drawingml/2006/main" xmlns:r="http://schemas.openxmlformats.org/officeDocument/2006/relationships" xmlns:p="http://schemas.openxmlformats.org/presentationml/2006/main">
  <p:tag name="PPSPLIT_ID" val=" 5"/>
</p:tagLst>
</file>

<file path=ppt/tags/tag111.xml><?xml version="1.0" encoding="utf-8"?>
<p:tagLst xmlns:a="http://schemas.openxmlformats.org/drawingml/2006/main" xmlns:r="http://schemas.openxmlformats.org/officeDocument/2006/relationships" xmlns:p="http://schemas.openxmlformats.org/presentationml/2006/main">
  <p:tag name="PPSPLIT_ID" val=" 6"/>
</p:tagLst>
</file>

<file path=ppt/tags/tag112.xml><?xml version="1.0" encoding="utf-8"?>
<p:tagLst xmlns:a="http://schemas.openxmlformats.org/drawingml/2006/main" xmlns:r="http://schemas.openxmlformats.org/officeDocument/2006/relationships" xmlns:p="http://schemas.openxmlformats.org/presentationml/2006/main">
  <p:tag name="PPSPLIT_ID" val=" 7"/>
</p:tagLst>
</file>

<file path=ppt/tags/tag113.xml><?xml version="1.0" encoding="utf-8"?>
<p:tagLst xmlns:a="http://schemas.openxmlformats.org/drawingml/2006/main" xmlns:r="http://schemas.openxmlformats.org/officeDocument/2006/relationships" xmlns:p="http://schemas.openxmlformats.org/presentationml/2006/main">
  <p:tag name="PPSPLIT_ID" val=" 8"/>
</p:tagLst>
</file>

<file path=ppt/tags/tag114.xml><?xml version="1.0" encoding="utf-8"?>
<p:tagLst xmlns:a="http://schemas.openxmlformats.org/drawingml/2006/main" xmlns:r="http://schemas.openxmlformats.org/officeDocument/2006/relationships" xmlns:p="http://schemas.openxmlformats.org/presentationml/2006/main">
  <p:tag name="PPSPLIT_ID" val=" 4"/>
</p:tagLst>
</file>

<file path=ppt/tags/tag11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0"/>
</p:tagLst>
</file>

<file path=ppt/tags/tag116.xml><?xml version="1.0" encoding="utf-8"?>
<p:tagLst xmlns:a="http://schemas.openxmlformats.org/drawingml/2006/main" xmlns:r="http://schemas.openxmlformats.org/officeDocument/2006/relationships" xmlns:p="http://schemas.openxmlformats.org/presentationml/2006/main">
  <p:tag name="PPSPLIT_ID" val=" 3"/>
</p:tagLst>
</file>

<file path=ppt/tags/tag117.xml><?xml version="1.0" encoding="utf-8"?>
<p:tagLst xmlns:a="http://schemas.openxmlformats.org/drawingml/2006/main" xmlns:r="http://schemas.openxmlformats.org/officeDocument/2006/relationships" xmlns:p="http://schemas.openxmlformats.org/presentationml/2006/main">
  <p:tag name="PPSPLIT_ID" val=" 5"/>
</p:tagLst>
</file>

<file path=ppt/tags/tag118.xml><?xml version="1.0" encoding="utf-8"?>
<p:tagLst xmlns:a="http://schemas.openxmlformats.org/drawingml/2006/main" xmlns:r="http://schemas.openxmlformats.org/officeDocument/2006/relationships" xmlns:p="http://schemas.openxmlformats.org/presentationml/2006/main">
  <p:tag name="PPSPLIT_ID" val=" 10"/>
</p:tagLst>
</file>

<file path=ppt/tags/tag119.xml><?xml version="1.0" encoding="utf-8"?>
<p:tagLst xmlns:a="http://schemas.openxmlformats.org/drawingml/2006/main" xmlns:r="http://schemas.openxmlformats.org/officeDocument/2006/relationships" xmlns:p="http://schemas.openxmlformats.org/presentationml/2006/main">
  <p:tag name="PPSPLIT_ID" val=" 11"/>
</p:tagLst>
</file>

<file path=ppt/tags/tag1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5"/>
</p:tagLst>
</file>

<file path=ppt/tags/tag120.xml><?xml version="1.0" encoding="utf-8"?>
<p:tagLst xmlns:a="http://schemas.openxmlformats.org/drawingml/2006/main" xmlns:r="http://schemas.openxmlformats.org/officeDocument/2006/relationships" xmlns:p="http://schemas.openxmlformats.org/presentationml/2006/main">
  <p:tag name="PPSPLIT_ID" val=" 4"/>
</p:tagLst>
</file>

<file path=ppt/tags/tag12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1"/>
</p:tagLst>
</file>

<file path=ppt/tags/tag12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2"/>
</p:tagLst>
</file>

<file path=ppt/tags/tag12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3"/>
</p:tagLst>
</file>

<file path=ppt/tags/tag12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4"/>
</p:tagLst>
</file>

<file path=ppt/tags/tag12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5"/>
</p:tagLst>
</file>

<file path=ppt/tags/tag12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36"/>
</p:tagLst>
</file>

<file path=ppt/tags/tag1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6"/>
</p:tagLst>
</file>

<file path=ppt/tags/tag14.xml><?xml version="1.0" encoding="utf-8"?>
<p:tagLst xmlns:a="http://schemas.openxmlformats.org/drawingml/2006/main" xmlns:r="http://schemas.openxmlformats.org/officeDocument/2006/relationships" xmlns:p="http://schemas.openxmlformats.org/presentationml/2006/main">
  <p:tag name="PPSPLIT_ID" val=" 3"/>
</p:tagLst>
</file>

<file path=ppt/tags/tag15.xml><?xml version="1.0" encoding="utf-8"?>
<p:tagLst xmlns:a="http://schemas.openxmlformats.org/drawingml/2006/main" xmlns:r="http://schemas.openxmlformats.org/officeDocument/2006/relationships" xmlns:p="http://schemas.openxmlformats.org/presentationml/2006/main">
  <p:tag name="PPSPLIT_ID" val=" 6"/>
</p:tagLst>
</file>

<file path=ppt/tags/tag16.xml><?xml version="1.0" encoding="utf-8"?>
<p:tagLst xmlns:a="http://schemas.openxmlformats.org/drawingml/2006/main" xmlns:r="http://schemas.openxmlformats.org/officeDocument/2006/relationships" xmlns:p="http://schemas.openxmlformats.org/presentationml/2006/main">
  <p:tag name="PPSPLIT_ID" val=" 5"/>
</p:tagLst>
</file>

<file path=ppt/tags/tag17.xml><?xml version="1.0" encoding="utf-8"?>
<p:tagLst xmlns:a="http://schemas.openxmlformats.org/drawingml/2006/main" xmlns:r="http://schemas.openxmlformats.org/officeDocument/2006/relationships" xmlns:p="http://schemas.openxmlformats.org/presentationml/2006/main">
  <p:tag name="PPSPLIT_ID" val=" 4"/>
</p:tagLst>
</file>

<file path=ppt/tags/tag18.xml><?xml version="1.0" encoding="utf-8"?>
<p:tagLst xmlns:a="http://schemas.openxmlformats.org/drawingml/2006/main" xmlns:r="http://schemas.openxmlformats.org/officeDocument/2006/relationships" xmlns:p="http://schemas.openxmlformats.org/presentationml/2006/main">
  <p:tag name="PPSPLIT_ID" val=" 7"/>
</p:tagLst>
</file>

<file path=ppt/tags/tag19.xml><?xml version="1.0" encoding="utf-8"?>
<p:tagLst xmlns:a="http://schemas.openxmlformats.org/drawingml/2006/main" xmlns:r="http://schemas.openxmlformats.org/officeDocument/2006/relationships" xmlns:p="http://schemas.openxmlformats.org/presentationml/2006/main">
  <p:tag name="PPSPLIT_ID" val=" 8"/>
</p:tagLst>
</file>

<file path=ppt/tags/tag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4"/>
</p:tagLst>
</file>

<file path=ppt/tags/tag20.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7"/>
</p:tagLst>
</file>

<file path=ppt/tags/tag2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8"/>
</p:tagLst>
</file>

<file path=ppt/tags/tag2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9"/>
  <p:tag name="PPSPLIT_DONE" val="1"/>
</p:tagLst>
</file>

<file path=ppt/tags/tag23.xml><?xml version="1.0" encoding="utf-8"?>
<p:tagLst xmlns:a="http://schemas.openxmlformats.org/drawingml/2006/main" xmlns:r="http://schemas.openxmlformats.org/officeDocument/2006/relationships" xmlns:p="http://schemas.openxmlformats.org/presentationml/2006/main">
  <p:tag name="PPSPLIT_ID" val=" 20"/>
</p:tagLst>
</file>

<file path=ppt/tags/tag24.xml><?xml version="1.0" encoding="utf-8"?>
<p:tagLst xmlns:a="http://schemas.openxmlformats.org/drawingml/2006/main" xmlns:r="http://schemas.openxmlformats.org/officeDocument/2006/relationships" xmlns:p="http://schemas.openxmlformats.org/presentationml/2006/main">
  <p:tag name="PPSPLIT_ID" val=" 3"/>
</p:tagLst>
</file>

<file path=ppt/tags/tag2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9"/>
  <p:tag name="PPSPLIT_DONE" val="1"/>
</p:tagLst>
</file>

<file path=ppt/tags/tag26.xml><?xml version="1.0" encoding="utf-8"?>
<p:tagLst xmlns:a="http://schemas.openxmlformats.org/drawingml/2006/main" xmlns:r="http://schemas.openxmlformats.org/officeDocument/2006/relationships" xmlns:p="http://schemas.openxmlformats.org/presentationml/2006/main">
  <p:tag name="PPSPLIT_ID" val=" 20"/>
</p:tagLst>
</file>

<file path=ppt/tags/tag27.xml><?xml version="1.0" encoding="utf-8"?>
<p:tagLst xmlns:a="http://schemas.openxmlformats.org/drawingml/2006/main" xmlns:r="http://schemas.openxmlformats.org/officeDocument/2006/relationships" xmlns:p="http://schemas.openxmlformats.org/presentationml/2006/main">
  <p:tag name="PPSPLIT_ID" val=" 3"/>
</p:tagLst>
</file>

<file path=ppt/tags/tag28.xml><?xml version="1.0" encoding="utf-8"?>
<p:tagLst xmlns:a="http://schemas.openxmlformats.org/drawingml/2006/main" xmlns:r="http://schemas.openxmlformats.org/officeDocument/2006/relationships" xmlns:p="http://schemas.openxmlformats.org/presentationml/2006/main">
  <p:tag name="PPSPLIT_ID" val=" 23"/>
</p:tagLst>
</file>

<file path=ppt/tags/tag29.xml><?xml version="1.0" encoding="utf-8"?>
<p:tagLst xmlns:a="http://schemas.openxmlformats.org/drawingml/2006/main" xmlns:r="http://schemas.openxmlformats.org/officeDocument/2006/relationships" xmlns:p="http://schemas.openxmlformats.org/presentationml/2006/main">
  <p:tag name="PPSPLIT_ID" val=" 24"/>
</p:tagLst>
</file>

<file path=ppt/tags/tag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5"/>
</p:tagLst>
</file>

<file path=ppt/tags/tag30.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9"/>
  <p:tag name="PPSPLIT_DONE" val="1"/>
</p:tagLst>
</file>

<file path=ppt/tags/tag31.xml><?xml version="1.0" encoding="utf-8"?>
<p:tagLst xmlns:a="http://schemas.openxmlformats.org/drawingml/2006/main" xmlns:r="http://schemas.openxmlformats.org/officeDocument/2006/relationships" xmlns:p="http://schemas.openxmlformats.org/presentationml/2006/main">
  <p:tag name="PPSPLIT_ID" val=" 20"/>
</p:tagLst>
</file>

<file path=ppt/tags/tag32.xml><?xml version="1.0" encoding="utf-8"?>
<p:tagLst xmlns:a="http://schemas.openxmlformats.org/drawingml/2006/main" xmlns:r="http://schemas.openxmlformats.org/officeDocument/2006/relationships" xmlns:p="http://schemas.openxmlformats.org/presentationml/2006/main">
  <p:tag name="PPSPLIT_ID" val=" 3"/>
</p:tagLst>
</file>

<file path=ppt/tags/tag33.xml><?xml version="1.0" encoding="utf-8"?>
<p:tagLst xmlns:a="http://schemas.openxmlformats.org/drawingml/2006/main" xmlns:r="http://schemas.openxmlformats.org/officeDocument/2006/relationships" xmlns:p="http://schemas.openxmlformats.org/presentationml/2006/main">
  <p:tag name="PPSPLIT_ID" val=" 21"/>
</p:tagLst>
</file>

<file path=ppt/tags/tag34.xml><?xml version="1.0" encoding="utf-8"?>
<p:tagLst xmlns:a="http://schemas.openxmlformats.org/drawingml/2006/main" xmlns:r="http://schemas.openxmlformats.org/officeDocument/2006/relationships" xmlns:p="http://schemas.openxmlformats.org/presentationml/2006/main">
  <p:tag name="PPSPLIT_ID" val=" 26"/>
</p:tagLst>
</file>

<file path=ppt/tags/tag3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9"/>
</p:tagLst>
</file>

<file path=ppt/tags/tag36.xml><?xml version="1.0" encoding="utf-8"?>
<p:tagLst xmlns:a="http://schemas.openxmlformats.org/drawingml/2006/main" xmlns:r="http://schemas.openxmlformats.org/officeDocument/2006/relationships" xmlns:p="http://schemas.openxmlformats.org/presentationml/2006/main">
  <p:tag name="PPSPLIT_ID" val=" 20"/>
</p:tagLst>
</file>

<file path=ppt/tags/tag37.xml><?xml version="1.0" encoding="utf-8"?>
<p:tagLst xmlns:a="http://schemas.openxmlformats.org/drawingml/2006/main" xmlns:r="http://schemas.openxmlformats.org/officeDocument/2006/relationships" xmlns:p="http://schemas.openxmlformats.org/presentationml/2006/main">
  <p:tag name="PPSPLIT_ID" val=" 3"/>
</p:tagLst>
</file>

<file path=ppt/tags/tag38.xml><?xml version="1.0" encoding="utf-8"?>
<p:tagLst xmlns:a="http://schemas.openxmlformats.org/drawingml/2006/main" xmlns:r="http://schemas.openxmlformats.org/officeDocument/2006/relationships" xmlns:p="http://schemas.openxmlformats.org/presentationml/2006/main">
  <p:tag name="PPSPLIT_ID" val=" 22"/>
</p:tagLst>
</file>

<file path=ppt/tags/tag39.xml><?xml version="1.0" encoding="utf-8"?>
<p:tagLst xmlns:a="http://schemas.openxmlformats.org/drawingml/2006/main" xmlns:r="http://schemas.openxmlformats.org/officeDocument/2006/relationships" xmlns:p="http://schemas.openxmlformats.org/presentationml/2006/main">
  <p:tag name="PPSPLIT_ID" val=" 25"/>
</p:tagLst>
</file>

<file path=ppt/tags/tag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6"/>
</p:tagLst>
</file>

<file path=ppt/tags/tag40.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0"/>
</p:tagLst>
</file>

<file path=ppt/tags/tag4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1"/>
  <p:tag name="PPSPLIT_DONE" val="1"/>
</p:tagLst>
</file>

<file path=ppt/tags/tag42.xml><?xml version="1.0" encoding="utf-8"?>
<p:tagLst xmlns:a="http://schemas.openxmlformats.org/drawingml/2006/main" xmlns:r="http://schemas.openxmlformats.org/officeDocument/2006/relationships" xmlns:p="http://schemas.openxmlformats.org/presentationml/2006/main">
  <p:tag name="PPSPLIT_ID" val=" 3"/>
</p:tagLst>
</file>

<file path=ppt/tags/tag43.xml><?xml version="1.0" encoding="utf-8"?>
<p:tagLst xmlns:a="http://schemas.openxmlformats.org/drawingml/2006/main" xmlns:r="http://schemas.openxmlformats.org/officeDocument/2006/relationships" xmlns:p="http://schemas.openxmlformats.org/presentationml/2006/main">
  <p:tag name="PPSPLIT_ID" val=" 6"/>
</p:tagLst>
</file>

<file path=ppt/tags/tag44.xml><?xml version="1.0" encoding="utf-8"?>
<p:tagLst xmlns:a="http://schemas.openxmlformats.org/drawingml/2006/main" xmlns:r="http://schemas.openxmlformats.org/officeDocument/2006/relationships" xmlns:p="http://schemas.openxmlformats.org/presentationml/2006/main">
  <p:tag name="PPSPLIT_ID" val=" 7"/>
</p:tagLst>
</file>

<file path=ppt/tags/tag45.xml><?xml version="1.0" encoding="utf-8"?>
<p:tagLst xmlns:a="http://schemas.openxmlformats.org/drawingml/2006/main" xmlns:r="http://schemas.openxmlformats.org/officeDocument/2006/relationships" xmlns:p="http://schemas.openxmlformats.org/presentationml/2006/main">
  <p:tag name="PPSPLIT_ID" val=" 8"/>
</p:tagLst>
</file>

<file path=ppt/tags/tag46.xml><?xml version="1.0" encoding="utf-8"?>
<p:tagLst xmlns:a="http://schemas.openxmlformats.org/drawingml/2006/main" xmlns:r="http://schemas.openxmlformats.org/officeDocument/2006/relationships" xmlns:p="http://schemas.openxmlformats.org/presentationml/2006/main">
  <p:tag name="PPSPLIT_ID" val=" 9"/>
</p:tagLst>
</file>

<file path=ppt/tags/tag47.xml><?xml version="1.0" encoding="utf-8"?>
<p:tagLst xmlns:a="http://schemas.openxmlformats.org/drawingml/2006/main" xmlns:r="http://schemas.openxmlformats.org/officeDocument/2006/relationships" xmlns:p="http://schemas.openxmlformats.org/presentationml/2006/main">
  <p:tag name="PPSPLIT_ID" val=" 10"/>
</p:tagLst>
</file>

<file path=ppt/tags/tag48.xml><?xml version="1.0" encoding="utf-8"?>
<p:tagLst xmlns:a="http://schemas.openxmlformats.org/drawingml/2006/main" xmlns:r="http://schemas.openxmlformats.org/officeDocument/2006/relationships" xmlns:p="http://schemas.openxmlformats.org/presentationml/2006/main">
  <p:tag name="PPSPLIT_ID" val=" 11"/>
</p:tagLst>
</file>

<file path=ppt/tags/tag49.xml><?xml version="1.0" encoding="utf-8"?>
<p:tagLst xmlns:a="http://schemas.openxmlformats.org/drawingml/2006/main" xmlns:r="http://schemas.openxmlformats.org/officeDocument/2006/relationships" xmlns:p="http://schemas.openxmlformats.org/presentationml/2006/main">
  <p:tag name="PPSPLIT_ID" val=" 16"/>
</p:tagLst>
</file>

<file path=ppt/tags/tag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7"/>
</p:tagLst>
</file>

<file path=ppt/tags/tag50.xml><?xml version="1.0" encoding="utf-8"?>
<p:tagLst xmlns:a="http://schemas.openxmlformats.org/drawingml/2006/main" xmlns:r="http://schemas.openxmlformats.org/officeDocument/2006/relationships" xmlns:p="http://schemas.openxmlformats.org/presentationml/2006/main">
  <p:tag name="PPSPLIT_ID" val=" 4"/>
</p:tagLst>
</file>

<file path=ppt/tags/tag5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1"/>
</p:tagLst>
</file>

<file path=ppt/tags/tag52.xml><?xml version="1.0" encoding="utf-8"?>
<p:tagLst xmlns:a="http://schemas.openxmlformats.org/drawingml/2006/main" xmlns:r="http://schemas.openxmlformats.org/officeDocument/2006/relationships" xmlns:p="http://schemas.openxmlformats.org/presentationml/2006/main">
  <p:tag name="PPSPLIT_ID" val=" 3"/>
</p:tagLst>
</file>

<file path=ppt/tags/tag53.xml><?xml version="1.0" encoding="utf-8"?>
<p:tagLst xmlns:a="http://schemas.openxmlformats.org/drawingml/2006/main" xmlns:r="http://schemas.openxmlformats.org/officeDocument/2006/relationships" xmlns:p="http://schemas.openxmlformats.org/presentationml/2006/main">
  <p:tag name="PPSPLIT_ID" val=" 6"/>
</p:tagLst>
</file>

<file path=ppt/tags/tag54.xml><?xml version="1.0" encoding="utf-8"?>
<p:tagLst xmlns:a="http://schemas.openxmlformats.org/drawingml/2006/main" xmlns:r="http://schemas.openxmlformats.org/officeDocument/2006/relationships" xmlns:p="http://schemas.openxmlformats.org/presentationml/2006/main">
  <p:tag name="PPSPLIT_ID" val=" 7"/>
</p:tagLst>
</file>

<file path=ppt/tags/tag55.xml><?xml version="1.0" encoding="utf-8"?>
<p:tagLst xmlns:a="http://schemas.openxmlformats.org/drawingml/2006/main" xmlns:r="http://schemas.openxmlformats.org/officeDocument/2006/relationships" xmlns:p="http://schemas.openxmlformats.org/presentationml/2006/main">
  <p:tag name="PPSPLIT_ID" val=" 8"/>
</p:tagLst>
</file>

<file path=ppt/tags/tag56.xml><?xml version="1.0" encoding="utf-8"?>
<p:tagLst xmlns:a="http://schemas.openxmlformats.org/drawingml/2006/main" xmlns:r="http://schemas.openxmlformats.org/officeDocument/2006/relationships" xmlns:p="http://schemas.openxmlformats.org/presentationml/2006/main">
  <p:tag name="PPSPLIT_ID" val=" 9"/>
</p:tagLst>
</file>

<file path=ppt/tags/tag57.xml><?xml version="1.0" encoding="utf-8"?>
<p:tagLst xmlns:a="http://schemas.openxmlformats.org/drawingml/2006/main" xmlns:r="http://schemas.openxmlformats.org/officeDocument/2006/relationships" xmlns:p="http://schemas.openxmlformats.org/presentationml/2006/main">
  <p:tag name="PPSPLIT_ID" val=" 10"/>
</p:tagLst>
</file>

<file path=ppt/tags/tag58.xml><?xml version="1.0" encoding="utf-8"?>
<p:tagLst xmlns:a="http://schemas.openxmlformats.org/drawingml/2006/main" xmlns:r="http://schemas.openxmlformats.org/officeDocument/2006/relationships" xmlns:p="http://schemas.openxmlformats.org/presentationml/2006/main">
  <p:tag name="PPSPLIT_ID" val=" 11"/>
</p:tagLst>
</file>

<file path=ppt/tags/tag59.xml><?xml version="1.0" encoding="utf-8"?>
<p:tagLst xmlns:a="http://schemas.openxmlformats.org/drawingml/2006/main" xmlns:r="http://schemas.openxmlformats.org/officeDocument/2006/relationships" xmlns:p="http://schemas.openxmlformats.org/presentationml/2006/main">
  <p:tag name="PPSPLIT_ID" val=" 12"/>
</p:tagLst>
</file>

<file path=ppt/tags/tag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8"/>
</p:tagLst>
</file>

<file path=ppt/tags/tag60.xml><?xml version="1.0" encoding="utf-8"?>
<p:tagLst xmlns:a="http://schemas.openxmlformats.org/drawingml/2006/main" xmlns:r="http://schemas.openxmlformats.org/officeDocument/2006/relationships" xmlns:p="http://schemas.openxmlformats.org/presentationml/2006/main">
  <p:tag name="PPSPLIT_ID" val=" 13"/>
</p:tagLst>
</file>

<file path=ppt/tags/tag61.xml><?xml version="1.0" encoding="utf-8"?>
<p:tagLst xmlns:a="http://schemas.openxmlformats.org/drawingml/2006/main" xmlns:r="http://schemas.openxmlformats.org/officeDocument/2006/relationships" xmlns:p="http://schemas.openxmlformats.org/presentationml/2006/main">
  <p:tag name="PPSPLIT_ID" val=" 14"/>
</p:tagLst>
</file>

<file path=ppt/tags/tag62.xml><?xml version="1.0" encoding="utf-8"?>
<p:tagLst xmlns:a="http://schemas.openxmlformats.org/drawingml/2006/main" xmlns:r="http://schemas.openxmlformats.org/officeDocument/2006/relationships" xmlns:p="http://schemas.openxmlformats.org/presentationml/2006/main">
  <p:tag name="PPSPLIT_ID" val=" 15"/>
</p:tagLst>
</file>

<file path=ppt/tags/tag63.xml><?xml version="1.0" encoding="utf-8"?>
<p:tagLst xmlns:a="http://schemas.openxmlformats.org/drawingml/2006/main" xmlns:r="http://schemas.openxmlformats.org/officeDocument/2006/relationships" xmlns:p="http://schemas.openxmlformats.org/presentationml/2006/main">
  <p:tag name="PPSPLIT_ID" val=" 17"/>
</p:tagLst>
</file>

<file path=ppt/tags/tag64.xml><?xml version="1.0" encoding="utf-8"?>
<p:tagLst xmlns:a="http://schemas.openxmlformats.org/drawingml/2006/main" xmlns:r="http://schemas.openxmlformats.org/officeDocument/2006/relationships" xmlns:p="http://schemas.openxmlformats.org/presentationml/2006/main">
  <p:tag name="PPSPLIT_ID" val=" 4"/>
</p:tagLst>
</file>

<file path=ppt/tags/tag65.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2"/>
</p:tagLst>
</file>

<file path=ppt/tags/tag66.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3"/>
</p:tagLst>
</file>

<file path=ppt/tags/tag6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4"/>
  <p:tag name="PPSPLIT_DONE" val="1"/>
</p:tagLst>
</file>

<file path=ppt/tags/tag68.xml><?xml version="1.0" encoding="utf-8"?>
<p:tagLst xmlns:a="http://schemas.openxmlformats.org/drawingml/2006/main" xmlns:r="http://schemas.openxmlformats.org/officeDocument/2006/relationships" xmlns:p="http://schemas.openxmlformats.org/presentationml/2006/main">
  <p:tag name="PPSPLIT_ID" val=" 3"/>
</p:tagLst>
</file>

<file path=ppt/tags/tag69.xml><?xml version="1.0" encoding="utf-8"?>
<p:tagLst xmlns:a="http://schemas.openxmlformats.org/drawingml/2006/main" xmlns:r="http://schemas.openxmlformats.org/officeDocument/2006/relationships" xmlns:p="http://schemas.openxmlformats.org/presentationml/2006/main">
  <p:tag name="PPSPLIT_ID" val=" 6"/>
</p:tagLst>
</file>

<file path=ppt/tags/tag7.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9"/>
</p:tagLst>
</file>

<file path=ppt/tags/tag70.xml><?xml version="1.0" encoding="utf-8"?>
<p:tagLst xmlns:a="http://schemas.openxmlformats.org/drawingml/2006/main" xmlns:r="http://schemas.openxmlformats.org/officeDocument/2006/relationships" xmlns:p="http://schemas.openxmlformats.org/presentationml/2006/main">
  <p:tag name="PPSPLIT_ID" val=" 9"/>
</p:tagLst>
</file>

<file path=ppt/tags/tag7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4"/>
</p:tagLst>
</file>

<file path=ppt/tags/tag72.xml><?xml version="1.0" encoding="utf-8"?>
<p:tagLst xmlns:a="http://schemas.openxmlformats.org/drawingml/2006/main" xmlns:r="http://schemas.openxmlformats.org/officeDocument/2006/relationships" xmlns:p="http://schemas.openxmlformats.org/presentationml/2006/main">
  <p:tag name="PPSPLIT_ID" val=" 3"/>
</p:tagLst>
</file>

<file path=ppt/tags/tag73.xml><?xml version="1.0" encoding="utf-8"?>
<p:tagLst xmlns:a="http://schemas.openxmlformats.org/drawingml/2006/main" xmlns:r="http://schemas.openxmlformats.org/officeDocument/2006/relationships" xmlns:p="http://schemas.openxmlformats.org/presentationml/2006/main">
  <p:tag name="PPSPLIT_ID" val=" 6"/>
</p:tagLst>
</file>

<file path=ppt/tags/tag74.xml><?xml version="1.0" encoding="utf-8"?>
<p:tagLst xmlns:a="http://schemas.openxmlformats.org/drawingml/2006/main" xmlns:r="http://schemas.openxmlformats.org/officeDocument/2006/relationships" xmlns:p="http://schemas.openxmlformats.org/presentationml/2006/main">
  <p:tag name="PPSPLIT_ID" val=" 18"/>
</p:tagLst>
</file>

<file path=ppt/tags/tag75.xml><?xml version="1.0" encoding="utf-8"?>
<p:tagLst xmlns:a="http://schemas.openxmlformats.org/drawingml/2006/main" xmlns:r="http://schemas.openxmlformats.org/officeDocument/2006/relationships" xmlns:p="http://schemas.openxmlformats.org/presentationml/2006/main">
  <p:tag name="PPSPLIT_ID" val=" 4"/>
</p:tagLst>
</file>

<file path=ppt/tags/tag76.xml><?xml version="1.0" encoding="utf-8"?>
<p:tagLst xmlns:a="http://schemas.openxmlformats.org/drawingml/2006/main" xmlns:r="http://schemas.openxmlformats.org/officeDocument/2006/relationships" xmlns:p="http://schemas.openxmlformats.org/presentationml/2006/main">
  <p:tag name="PPSPLIT_ID" val=" 5"/>
</p:tagLst>
</file>

<file path=ppt/tags/tag77.xml><?xml version="1.0" encoding="utf-8"?>
<p:tagLst xmlns:a="http://schemas.openxmlformats.org/drawingml/2006/main" xmlns:r="http://schemas.openxmlformats.org/officeDocument/2006/relationships" xmlns:p="http://schemas.openxmlformats.org/presentationml/2006/main">
  <p:tag name="PPSPLIT_ID" val=" 19"/>
</p:tagLst>
</file>

<file path=ppt/tags/tag78.xml><?xml version="1.0" encoding="utf-8"?>
<p:tagLst xmlns:a="http://schemas.openxmlformats.org/drawingml/2006/main" xmlns:r="http://schemas.openxmlformats.org/officeDocument/2006/relationships" xmlns:p="http://schemas.openxmlformats.org/presentationml/2006/main">
  <p:tag name="PPSPLIT_ID" val=" 20"/>
</p:tagLst>
</file>

<file path=ppt/tags/tag79.xml><?xml version="1.0" encoding="utf-8"?>
<p:tagLst xmlns:a="http://schemas.openxmlformats.org/drawingml/2006/main" xmlns:r="http://schemas.openxmlformats.org/officeDocument/2006/relationships" xmlns:p="http://schemas.openxmlformats.org/presentationml/2006/main">
  <p:tag name="PPSPLIT_ID" val=" 8"/>
</p:tagLst>
</file>

<file path=ppt/tags/tag8.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1"/>
</p:tagLst>
</file>

<file path=ppt/tags/tag80.xml><?xml version="1.0" encoding="utf-8"?>
<p:tagLst xmlns:a="http://schemas.openxmlformats.org/drawingml/2006/main" xmlns:r="http://schemas.openxmlformats.org/officeDocument/2006/relationships" xmlns:p="http://schemas.openxmlformats.org/presentationml/2006/main">
  <p:tag name="PPSPLIT_ID" val=" 9"/>
</p:tagLst>
</file>

<file path=ppt/tags/tag8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5"/>
</p:tagLst>
</file>

<file path=ppt/tags/tag82.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6"/>
</p:tagLst>
</file>

<file path=ppt/tags/tag83.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7"/>
</p:tagLst>
</file>

<file path=ppt/tags/tag84.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8"/>
  <p:tag name="PPSPLIT_DONE" val="1"/>
</p:tagLst>
</file>

<file path=ppt/tags/tag85.xml><?xml version="1.0" encoding="utf-8"?>
<p:tagLst xmlns:a="http://schemas.openxmlformats.org/drawingml/2006/main" xmlns:r="http://schemas.openxmlformats.org/officeDocument/2006/relationships" xmlns:p="http://schemas.openxmlformats.org/presentationml/2006/main">
  <p:tag name="PPSPLIT_ID" val=" 3"/>
</p:tagLst>
</file>

<file path=ppt/tags/tag86.xml><?xml version="1.0" encoding="utf-8"?>
<p:tagLst xmlns:a="http://schemas.openxmlformats.org/drawingml/2006/main" xmlns:r="http://schemas.openxmlformats.org/officeDocument/2006/relationships" xmlns:p="http://schemas.openxmlformats.org/presentationml/2006/main">
  <p:tag name="PPSPLIT_ID" val=" 4"/>
</p:tagLst>
</file>

<file path=ppt/tags/tag87.xml><?xml version="1.0" encoding="utf-8"?>
<p:tagLst xmlns:a="http://schemas.openxmlformats.org/drawingml/2006/main" xmlns:r="http://schemas.openxmlformats.org/officeDocument/2006/relationships" xmlns:p="http://schemas.openxmlformats.org/presentationml/2006/main">
  <p:tag name="PPSPLIT_ID" val=" 5"/>
</p:tagLst>
</file>

<file path=ppt/tags/tag88.xml><?xml version="1.0" encoding="utf-8"?>
<p:tagLst xmlns:a="http://schemas.openxmlformats.org/drawingml/2006/main" xmlns:r="http://schemas.openxmlformats.org/officeDocument/2006/relationships" xmlns:p="http://schemas.openxmlformats.org/presentationml/2006/main">
  <p:tag name="PPSPLIT_ID" val=" 6"/>
</p:tagLst>
</file>

<file path=ppt/tags/tag89.xml><?xml version="1.0" encoding="utf-8"?>
<p:tagLst xmlns:a="http://schemas.openxmlformats.org/drawingml/2006/main" xmlns:r="http://schemas.openxmlformats.org/officeDocument/2006/relationships" xmlns:p="http://schemas.openxmlformats.org/presentationml/2006/main">
  <p:tag name="PPSPLIT_ID" val=" 11"/>
</p:tagLst>
</file>

<file path=ppt/tags/tag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12"/>
</p:tagLst>
</file>

<file path=ppt/tags/tag90.xml><?xml version="1.0" encoding="utf-8"?>
<p:tagLst xmlns:a="http://schemas.openxmlformats.org/drawingml/2006/main" xmlns:r="http://schemas.openxmlformats.org/officeDocument/2006/relationships" xmlns:p="http://schemas.openxmlformats.org/presentationml/2006/main">
  <p:tag name="PPSPLIT_ID" val=" 7"/>
</p:tagLst>
</file>

<file path=ppt/tags/tag91.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8"/>
  <p:tag name="PPSPLIT_DONE" val="1"/>
</p:tagLst>
</file>

<file path=ppt/tags/tag92.xml><?xml version="1.0" encoding="utf-8"?>
<p:tagLst xmlns:a="http://schemas.openxmlformats.org/drawingml/2006/main" xmlns:r="http://schemas.openxmlformats.org/officeDocument/2006/relationships" xmlns:p="http://schemas.openxmlformats.org/presentationml/2006/main">
  <p:tag name="PPSPLIT_ID" val=" 3"/>
</p:tagLst>
</file>

<file path=ppt/tags/tag93.xml><?xml version="1.0" encoding="utf-8"?>
<p:tagLst xmlns:a="http://schemas.openxmlformats.org/drawingml/2006/main" xmlns:r="http://schemas.openxmlformats.org/officeDocument/2006/relationships" xmlns:p="http://schemas.openxmlformats.org/presentationml/2006/main">
  <p:tag name="PPSPLIT_ID" val=" 4"/>
</p:tagLst>
</file>

<file path=ppt/tags/tag94.xml><?xml version="1.0" encoding="utf-8"?>
<p:tagLst xmlns:a="http://schemas.openxmlformats.org/drawingml/2006/main" xmlns:r="http://schemas.openxmlformats.org/officeDocument/2006/relationships" xmlns:p="http://schemas.openxmlformats.org/presentationml/2006/main">
  <p:tag name="PPSPLIT_ID" val=" 5"/>
</p:tagLst>
</file>

<file path=ppt/tags/tag95.xml><?xml version="1.0" encoding="utf-8"?>
<p:tagLst xmlns:a="http://schemas.openxmlformats.org/drawingml/2006/main" xmlns:r="http://schemas.openxmlformats.org/officeDocument/2006/relationships" xmlns:p="http://schemas.openxmlformats.org/presentationml/2006/main">
  <p:tag name="PPSPLIT_ID" val=" 6"/>
</p:tagLst>
</file>

<file path=ppt/tags/tag96.xml><?xml version="1.0" encoding="utf-8"?>
<p:tagLst xmlns:a="http://schemas.openxmlformats.org/drawingml/2006/main" xmlns:r="http://schemas.openxmlformats.org/officeDocument/2006/relationships" xmlns:p="http://schemas.openxmlformats.org/presentationml/2006/main">
  <p:tag name="PPSPLIT_ID" val=" 11"/>
</p:tagLst>
</file>

<file path=ppt/tags/tag97.xml><?xml version="1.0" encoding="utf-8"?>
<p:tagLst xmlns:a="http://schemas.openxmlformats.org/drawingml/2006/main" xmlns:r="http://schemas.openxmlformats.org/officeDocument/2006/relationships" xmlns:p="http://schemas.openxmlformats.org/presentationml/2006/main">
  <p:tag name="PPSPLIT_ID" val=" 12"/>
</p:tagLst>
</file>

<file path=ppt/tags/tag98.xml><?xml version="1.0" encoding="utf-8"?>
<p:tagLst xmlns:a="http://schemas.openxmlformats.org/drawingml/2006/main" xmlns:r="http://schemas.openxmlformats.org/officeDocument/2006/relationships" xmlns:p="http://schemas.openxmlformats.org/presentationml/2006/main">
  <p:tag name="PPSPLIT_ID" val=" 7"/>
</p:tagLst>
</file>

<file path=ppt/tags/tag99.xml><?xml version="1.0" encoding="utf-8"?>
<p:tagLst xmlns:a="http://schemas.openxmlformats.org/drawingml/2006/main" xmlns:r="http://schemas.openxmlformats.org/officeDocument/2006/relationships" xmlns:p="http://schemas.openxmlformats.org/presentationml/2006/main">
  <p:tag name="PPSPLIT_SPLIT" val="1"/>
  <p:tag name="PPSPLIT_ORIGINALSLIDENUMBER" val="28"/>
</p:tagLst>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13867</TotalTime>
  <Words>2396</Words>
  <Application>Microsoft Office PowerPoint</Application>
  <PresentationFormat>Widescreen</PresentationFormat>
  <Paragraphs>523</Paragraphs>
  <Slides>44</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Adobe Garamond Pro Bold</vt:lpstr>
      <vt:lpstr>Arial</vt:lpstr>
      <vt:lpstr>Baskerville Old Face</vt:lpstr>
      <vt:lpstr>Calibri</vt:lpstr>
      <vt:lpstr>Calibri Light</vt:lpstr>
      <vt:lpstr>Cambria Math</vt:lpstr>
      <vt:lpstr>g_d0_f7</vt:lpstr>
      <vt:lpstr>Times New Roman</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Cerebellum Inspired Neural Architecture for Motor Articulation Control</dc:title>
  <dc:creator>Windows User</dc:creator>
  <cp:lastModifiedBy>Dhanush Kumar</cp:lastModifiedBy>
  <cp:revision>121</cp:revision>
  <cp:lastPrinted>2024-02-07T18:05:15Z</cp:lastPrinted>
  <dcterms:created xsi:type="dcterms:W3CDTF">2019-04-10T17:31:52Z</dcterms:created>
  <dcterms:modified xsi:type="dcterms:W3CDTF">2025-03-14T06:34:05Z</dcterms:modified>
</cp:coreProperties>
</file>